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140753886" r:id="rId3"/>
    <p:sldId id="258" r:id="rId4"/>
    <p:sldId id="2140753883" r:id="rId5"/>
    <p:sldId id="2140753887" r:id="rId6"/>
    <p:sldId id="2140753929" r:id="rId7"/>
    <p:sldId id="2140753885" r:id="rId8"/>
    <p:sldId id="2140753930" r:id="rId9"/>
    <p:sldId id="2140753890" r:id="rId10"/>
    <p:sldId id="2140753892" r:id="rId11"/>
    <p:sldId id="2140753905" r:id="rId12"/>
    <p:sldId id="2140753931" r:id="rId13"/>
    <p:sldId id="2140753900" r:id="rId14"/>
    <p:sldId id="2140753893" r:id="rId15"/>
    <p:sldId id="2140753917" r:id="rId16"/>
    <p:sldId id="2140753895" r:id="rId17"/>
    <p:sldId id="2140753908" r:id="rId18"/>
    <p:sldId id="2140753894" r:id="rId19"/>
    <p:sldId id="2140753909" r:id="rId20"/>
    <p:sldId id="2140753903" r:id="rId21"/>
    <p:sldId id="2140753912" r:id="rId22"/>
    <p:sldId id="2140753910" r:id="rId23"/>
    <p:sldId id="2140753916" r:id="rId24"/>
    <p:sldId id="2140753911" r:id="rId25"/>
    <p:sldId id="2140753915" r:id="rId26"/>
    <p:sldId id="2140753918" r:id="rId27"/>
    <p:sldId id="2140753920" r:id="rId28"/>
    <p:sldId id="2140753921" r:id="rId29"/>
    <p:sldId id="2140753922" r:id="rId30"/>
    <p:sldId id="2140753924" r:id="rId31"/>
    <p:sldId id="2140753925" r:id="rId32"/>
    <p:sldId id="2140753926" r:id="rId33"/>
    <p:sldId id="2140753927" r:id="rId34"/>
    <p:sldId id="2140753928" r:id="rId35"/>
    <p:sldId id="2140753914" r:id="rId36"/>
    <p:sldId id="2140753898" r:id="rId37"/>
    <p:sldId id="2140753891" r:id="rId38"/>
    <p:sldId id="2140753899" r:id="rId39"/>
    <p:sldId id="262" r:id="rId40"/>
  </p:sldIdLst>
  <p:sldSz cx="12192000" cy="6858000"/>
  <p:notesSz cx="6858000" cy="9144000"/>
  <p:embeddedFontLs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juqyfNzsEh0MeB5U3g2hz5GX0w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2524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17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1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1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1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1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5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© Copyright FPT Software – Level of Confidentiality </a:t>
            </a:r>
            <a:endParaRPr sz="1050" b="0" i="0" u="none" strike="noStrike" cap="non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35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© Copyright FPT Software – Level of Confidentiality </a:t>
            </a:r>
            <a:endParaRPr sz="1050" b="0" i="0" u="none" strike="noStrike" cap="non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36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6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6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6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6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6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6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7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7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7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7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7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7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8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8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8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8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8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8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8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6524263" y="2014074"/>
            <a:ext cx="4590229" cy="298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3.png"/><Relationship Id="rId3" Type="http://schemas.openxmlformats.org/officeDocument/2006/relationships/image" Target="../media/image40.jpg"/><Relationship Id="rId7" Type="http://schemas.openxmlformats.org/officeDocument/2006/relationships/image" Target="../media/image43.png"/><Relationship Id="rId12" Type="http://schemas.openxmlformats.org/officeDocument/2006/relationships/image" Target="../media/image4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46.jpg"/><Relationship Id="rId5" Type="http://schemas.openxmlformats.org/officeDocument/2006/relationships/image" Target="../media/image42.png"/><Relationship Id="rId15" Type="http://schemas.openxmlformats.org/officeDocument/2006/relationships/image" Target="../media/image49.jpg"/><Relationship Id="rId10" Type="http://schemas.openxmlformats.org/officeDocument/2006/relationships/image" Target="../media/image45.jpg"/><Relationship Id="rId4" Type="http://schemas.openxmlformats.org/officeDocument/2006/relationships/image" Target="../media/image41.jpg"/><Relationship Id="rId9" Type="http://schemas.openxmlformats.org/officeDocument/2006/relationships/image" Target="../media/image44.jpg"/><Relationship Id="rId1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33.pn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11" Type="http://schemas.openxmlformats.org/officeDocument/2006/relationships/image" Target="../media/image58.jpg"/><Relationship Id="rId5" Type="http://schemas.openxmlformats.org/officeDocument/2006/relationships/image" Target="../media/image52.jpg"/><Relationship Id="rId10" Type="http://schemas.openxmlformats.org/officeDocument/2006/relationships/image" Target="../media/image57.jpg"/><Relationship Id="rId4" Type="http://schemas.openxmlformats.org/officeDocument/2006/relationships/image" Target="../media/image51.jpg"/><Relationship Id="rId9" Type="http://schemas.openxmlformats.org/officeDocument/2006/relationships/image" Target="../media/image5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7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g"/><Relationship Id="rId5" Type="http://schemas.openxmlformats.org/officeDocument/2006/relationships/image" Target="../media/image76.png"/><Relationship Id="rId10" Type="http://schemas.openxmlformats.org/officeDocument/2006/relationships/image" Target="../media/image80.jpg"/><Relationship Id="rId4" Type="http://schemas.openxmlformats.org/officeDocument/2006/relationships/image" Target="../media/image71.png"/><Relationship Id="rId9" Type="http://schemas.openxmlformats.org/officeDocument/2006/relationships/image" Target="../media/image7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8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37.jp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13" Type="http://schemas.openxmlformats.org/officeDocument/2006/relationships/image" Target="../media/image89.jpg"/><Relationship Id="rId3" Type="http://schemas.openxmlformats.org/officeDocument/2006/relationships/image" Target="../media/image40.jpg"/><Relationship Id="rId7" Type="http://schemas.openxmlformats.org/officeDocument/2006/relationships/image" Target="../media/image33.png"/><Relationship Id="rId12" Type="http://schemas.openxmlformats.org/officeDocument/2006/relationships/image" Target="../media/image8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g"/><Relationship Id="rId11" Type="http://schemas.openxmlformats.org/officeDocument/2006/relationships/image" Target="../media/image87.png"/><Relationship Id="rId5" Type="http://schemas.openxmlformats.org/officeDocument/2006/relationships/image" Target="../media/image44.jpg"/><Relationship Id="rId10" Type="http://schemas.openxmlformats.org/officeDocument/2006/relationships/image" Target="../media/image86.jpg"/><Relationship Id="rId4" Type="http://schemas.openxmlformats.org/officeDocument/2006/relationships/image" Target="../media/image41.jpg"/><Relationship Id="rId9" Type="http://schemas.openxmlformats.org/officeDocument/2006/relationships/image" Target="../media/image8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9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77.jp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"/>
          <p:cNvSpPr txBox="1"/>
          <p:nvPr/>
        </p:nvSpPr>
        <p:spPr>
          <a:xfrm>
            <a:off x="478883" y="2876987"/>
            <a:ext cx="1142918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7121"/>
              </a:buClr>
              <a:buSzPts val="7200"/>
              <a:buFont typeface="Times New Roman"/>
              <a:buNone/>
            </a:pPr>
            <a:r>
              <a:rPr lang="en-US" sz="5400" b="1" i="0" u="none" strike="noStrike" cap="none" dirty="0">
                <a:solidFill>
                  <a:schemeClr val="accent2"/>
                </a:solidFill>
              </a:rPr>
              <a:t>ADULT CENSUS INCOME</a:t>
            </a:r>
          </a:p>
        </p:txBody>
      </p:sp>
      <p:sp>
        <p:nvSpPr>
          <p:cNvPr id="149" name="Google Shape;149;p1"/>
          <p:cNvSpPr txBox="1"/>
          <p:nvPr/>
        </p:nvSpPr>
        <p:spPr>
          <a:xfrm>
            <a:off x="808549" y="4456817"/>
            <a:ext cx="4441200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</a:rPr>
              <a:t>Group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lang="en-US" sz="2100" b="1" dirty="0">
                <a:solidFill>
                  <a:schemeClr val="lt1"/>
                </a:solidFill>
              </a:rPr>
              <a:t>AI17C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</a:rPr>
              <a:t>FPT University</a:t>
            </a:r>
            <a:endParaRPr sz="2100" b="1" i="0" u="none" strike="noStrike" cap="none" dirty="0">
              <a:solidFill>
                <a:schemeClr val="lt1"/>
              </a:solidFill>
            </a:endParaRPr>
          </a:p>
        </p:txBody>
      </p:sp>
      <p:grpSp>
        <p:nvGrpSpPr>
          <p:cNvPr id="150" name="Google Shape;150;p1"/>
          <p:cNvGrpSpPr/>
          <p:nvPr/>
        </p:nvGrpSpPr>
        <p:grpSpPr>
          <a:xfrm>
            <a:off x="652402" y="5861752"/>
            <a:ext cx="2609076" cy="482600"/>
            <a:chOff x="5181600" y="3683000"/>
            <a:chExt cx="2609076" cy="482600"/>
          </a:xfrm>
        </p:grpSpPr>
        <p:sp>
          <p:nvSpPr>
            <p:cNvPr id="151" name="Google Shape;151;p1"/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01DDEC">
                <a:alpha val="20000"/>
              </a:srgbClr>
            </a:solidFill>
            <a:ln w="12700" cap="flat" cmpd="sng">
              <a:solidFill>
                <a:srgbClr val="01DD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2" name="Google Shape;152;p1"/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Times New Roman"/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+mj-lt"/>
                  <a:ea typeface="Times New Roman"/>
                  <a:cs typeface="Times New Roman"/>
                  <a:sym typeface="Times New Roman"/>
                </a:rPr>
                <a:t>Oc</a:t>
              </a:r>
              <a:r>
                <a:rPr lang="en-US" sz="1600" b="1" dirty="0">
                  <a:solidFill>
                    <a:srgbClr val="FFFFFF"/>
                  </a:solidFill>
                  <a:latin typeface="+mj-lt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-US" sz="1600" b="1" i="0" u="none" strike="noStrike" cap="none" dirty="0">
                  <a:solidFill>
                    <a:srgbClr val="FFFFFF"/>
                  </a:solidFill>
                  <a:latin typeface="+mj-lt"/>
                  <a:ea typeface="Times New Roman"/>
                  <a:cs typeface="Times New Roman"/>
                  <a:sym typeface="Times New Roman"/>
                </a:rPr>
                <a:t> 29 2024</a:t>
              </a:r>
              <a:endParaRPr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1"/>
          <p:cNvPicPr preferRelativeResize="0"/>
          <p:nvPr/>
        </p:nvPicPr>
        <p:blipFill rotWithShape="1">
          <a:blip r:embed="rId3">
            <a:alphaModFix/>
          </a:blip>
          <a:srcRect l="11990" t="29978" r="14237" b="30357"/>
          <a:stretch/>
        </p:blipFill>
        <p:spPr>
          <a:xfrm>
            <a:off x="478883" y="422879"/>
            <a:ext cx="2160712" cy="8242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FE8B40-8C5C-FEF0-DE27-9E8B95CDD450}"/>
              </a:ext>
            </a:extLst>
          </p:cNvPr>
          <p:cNvSpPr txBox="1"/>
          <p:nvPr/>
        </p:nvSpPr>
        <p:spPr>
          <a:xfrm>
            <a:off x="2035013" y="3835645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Data Mining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IMPLEMENTATION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B34F405-E3B6-B541-9303-08CD6283BD4F}"/>
              </a:ext>
            </a:extLst>
          </p:cNvPr>
          <p:cNvSpPr txBox="1">
            <a:spLocks/>
          </p:cNvSpPr>
          <p:nvPr/>
        </p:nvSpPr>
        <p:spPr>
          <a:xfrm>
            <a:off x="1839828" y="2860630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latin typeface="+mj-lt"/>
              </a:rPr>
              <a:t>2</a:t>
            </a:r>
            <a:endParaRPr lang="x-none" sz="4000" dirty="0">
              <a:latin typeface="+mj-lt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C9AD008C-8E9E-6F41-BFEC-17A63E078D7E}"/>
              </a:ext>
            </a:extLst>
          </p:cNvPr>
          <p:cNvSpPr txBox="1">
            <a:spLocks/>
          </p:cNvSpPr>
          <p:nvPr/>
        </p:nvSpPr>
        <p:spPr>
          <a:xfrm>
            <a:off x="1839828" y="2075335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1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AC6E902-7B6A-6649-9B4A-428284CCEE49}"/>
              </a:ext>
            </a:extLst>
          </p:cNvPr>
          <p:cNvSpPr txBox="1">
            <a:spLocks/>
          </p:cNvSpPr>
          <p:nvPr/>
        </p:nvSpPr>
        <p:spPr>
          <a:xfrm>
            <a:off x="2738811" y="2914497"/>
            <a:ext cx="6714377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latin typeface="+mj-lt"/>
              </a:rPr>
              <a:t>ARCHITECTURE AND ASSIGN TASKS</a:t>
            </a:r>
            <a:endParaRPr lang="x-none" sz="2800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26A7B83-5CD9-9691-D7CE-0FFB9F4E1068}"/>
              </a:ext>
            </a:extLst>
          </p:cNvPr>
          <p:cNvSpPr txBox="1">
            <a:spLocks/>
          </p:cNvSpPr>
          <p:nvPr/>
        </p:nvSpPr>
        <p:spPr>
          <a:xfrm>
            <a:off x="2738811" y="3731556"/>
            <a:ext cx="8116456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endParaRPr lang="x-none" sz="2800" dirty="0"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8DFAD0-C77D-DEDE-F64A-0AABB6EC9C4F}"/>
              </a:ext>
            </a:extLst>
          </p:cNvPr>
          <p:cNvSpPr txBox="1">
            <a:spLocks/>
          </p:cNvSpPr>
          <p:nvPr/>
        </p:nvSpPr>
        <p:spPr>
          <a:xfrm>
            <a:off x="1839828" y="3594437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latin typeface="+mj-lt"/>
              </a:rPr>
              <a:t>3</a:t>
            </a:r>
            <a:endParaRPr lang="x-none" sz="40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1575C-6335-1662-4B04-120ED5F3831E}"/>
              </a:ext>
            </a:extLst>
          </p:cNvPr>
          <p:cNvSpPr txBox="1">
            <a:spLocks/>
          </p:cNvSpPr>
          <p:nvPr/>
        </p:nvSpPr>
        <p:spPr>
          <a:xfrm>
            <a:off x="2738811" y="3662576"/>
            <a:ext cx="8116456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latin typeface="+mj-lt"/>
              </a:rPr>
              <a:t>MODEL - TRAINING - EVALUATION</a:t>
            </a:r>
            <a:endParaRPr lang="x-none" sz="2800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33302A-2627-2FE6-D73E-2DA2AC2B6678}"/>
              </a:ext>
            </a:extLst>
          </p:cNvPr>
          <p:cNvSpPr txBox="1">
            <a:spLocks/>
          </p:cNvSpPr>
          <p:nvPr/>
        </p:nvSpPr>
        <p:spPr>
          <a:xfrm>
            <a:off x="2738811" y="2112848"/>
            <a:ext cx="6714377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DEFINE SOLUTION</a:t>
            </a:r>
            <a:endParaRPr lang="x-none" sz="28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6323345-F110-8B24-8AFD-8E6300CD9CE8}"/>
              </a:ext>
            </a:extLst>
          </p:cNvPr>
          <p:cNvSpPr txBox="1">
            <a:spLocks/>
          </p:cNvSpPr>
          <p:nvPr/>
        </p:nvSpPr>
        <p:spPr>
          <a:xfrm>
            <a:off x="1839828" y="4935638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latin typeface="+mj-lt"/>
              </a:rPr>
              <a:t>5</a:t>
            </a:r>
            <a:endParaRPr lang="x-none" sz="4000" dirty="0">
              <a:latin typeface="+mj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0CA45B-6B41-EB38-14C5-0C0E95BF0EBE}"/>
              </a:ext>
            </a:extLst>
          </p:cNvPr>
          <p:cNvSpPr txBox="1">
            <a:spLocks/>
          </p:cNvSpPr>
          <p:nvPr/>
        </p:nvSpPr>
        <p:spPr>
          <a:xfrm>
            <a:off x="2738812" y="5027051"/>
            <a:ext cx="8116456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latin typeface="+mj-lt"/>
              </a:rPr>
              <a:t>DEMONSTRATION</a:t>
            </a:r>
            <a:endParaRPr lang="x-none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5A475E-8A85-127F-45A9-16306B01C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29" y="6478371"/>
            <a:ext cx="5172797" cy="23815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87D1E77-FED7-2693-D497-A8C50EC855AC}"/>
              </a:ext>
            </a:extLst>
          </p:cNvPr>
          <p:cNvSpPr txBox="1">
            <a:spLocks/>
          </p:cNvSpPr>
          <p:nvPr/>
        </p:nvSpPr>
        <p:spPr>
          <a:xfrm>
            <a:off x="1839828" y="4264089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latin typeface="+mj-lt"/>
              </a:rPr>
              <a:t>4</a:t>
            </a:r>
            <a:endParaRPr lang="x-none" sz="4000" dirty="0">
              <a:latin typeface="+mj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4BE7216-5EE5-DE8E-7752-10190045410C}"/>
              </a:ext>
            </a:extLst>
          </p:cNvPr>
          <p:cNvSpPr txBox="1">
            <a:spLocks/>
          </p:cNvSpPr>
          <p:nvPr/>
        </p:nvSpPr>
        <p:spPr>
          <a:xfrm>
            <a:off x="2738811" y="4355502"/>
            <a:ext cx="8457509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latin typeface="+mj-lt"/>
              </a:rPr>
              <a:t>OPTIMIZER</a:t>
            </a:r>
            <a:endParaRPr lang="x-none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499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B186C45-556E-64BD-E167-CD329F1B3E28}"/>
              </a:ext>
            </a:extLst>
          </p:cNvPr>
          <p:cNvCxnSpPr>
            <a:stCxn id="12" idx="2"/>
          </p:cNvCxnSpPr>
          <p:nvPr/>
        </p:nvCxnSpPr>
        <p:spPr>
          <a:xfrm rot="5400000">
            <a:off x="7952774" y="3281681"/>
            <a:ext cx="573975" cy="243840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F095F11-1FCE-9E2A-37AF-7E1CEACA55F3}"/>
              </a:ext>
            </a:extLst>
          </p:cNvPr>
          <p:cNvCxnSpPr>
            <a:cxnSpLocks/>
            <a:endCxn id="11" idx="0"/>
          </p:cNvCxnSpPr>
          <p:nvPr/>
        </p:nvCxnSpPr>
        <p:spPr>
          <a:xfrm rot="16200000" flipH="1">
            <a:off x="4866686" y="4084065"/>
            <a:ext cx="752100" cy="442076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9F671309-C6E1-EDC0-35F3-4F31C8184139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2039656" y="3190244"/>
            <a:ext cx="573973" cy="426717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1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DEFINE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11</a:t>
            </a:fld>
            <a:endParaRPr lang="x-non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416E14-126F-D3C1-19AB-9B8C57A4F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7" y="6268657"/>
            <a:ext cx="5380186" cy="40389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38B5592-0ED6-9158-6105-63E713BCE35E}"/>
              </a:ext>
            </a:extLst>
          </p:cNvPr>
          <p:cNvSpPr/>
          <p:nvPr/>
        </p:nvSpPr>
        <p:spPr>
          <a:xfrm>
            <a:off x="609601" y="3596640"/>
            <a:ext cx="8859520" cy="40389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2EF76E-6480-7295-E738-3AD8E697B921}"/>
              </a:ext>
            </a:extLst>
          </p:cNvPr>
          <p:cNvSpPr/>
          <p:nvPr/>
        </p:nvSpPr>
        <p:spPr>
          <a:xfrm>
            <a:off x="1361441" y="2712720"/>
            <a:ext cx="2357120" cy="40389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Data preprocessing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4DC855-8339-6B7F-0690-F235DFE7B28E}"/>
              </a:ext>
            </a:extLst>
          </p:cNvPr>
          <p:cNvSpPr/>
          <p:nvPr/>
        </p:nvSpPr>
        <p:spPr>
          <a:xfrm>
            <a:off x="4366494" y="4681153"/>
            <a:ext cx="2194560" cy="40389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Feature engineering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D6BC51-1901-0A3B-8E7C-5B9B9E95F6EE}"/>
              </a:ext>
            </a:extLst>
          </p:cNvPr>
          <p:cNvSpPr/>
          <p:nvPr/>
        </p:nvSpPr>
        <p:spPr>
          <a:xfrm>
            <a:off x="7335521" y="2712719"/>
            <a:ext cx="2052320" cy="40389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Build model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9F5B8-9580-CDD1-150D-C936DCEB0204}"/>
              </a:ext>
            </a:extLst>
          </p:cNvPr>
          <p:cNvSpPr txBox="1"/>
          <p:nvPr/>
        </p:nvSpPr>
        <p:spPr>
          <a:xfrm>
            <a:off x="3530601" y="5696607"/>
            <a:ext cx="2098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Categorical features </a:t>
            </a:r>
            <a:endParaRPr 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2369D5-51E1-8663-7E8D-A14B4120DC8C}"/>
              </a:ext>
            </a:extLst>
          </p:cNvPr>
          <p:cNvSpPr txBox="1"/>
          <p:nvPr/>
        </p:nvSpPr>
        <p:spPr>
          <a:xfrm>
            <a:off x="5463774" y="5708260"/>
            <a:ext cx="219456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Numerical features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19B08EC-1D0C-2648-FD5F-3C1D0B5568ED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rot="5400000">
            <a:off x="4715919" y="4948751"/>
            <a:ext cx="611559" cy="8841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D91A60A-9CAE-BBC6-DF52-B53D0C73C77E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rot="16200000" flipH="1">
            <a:off x="5700808" y="4848014"/>
            <a:ext cx="623212" cy="10972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C3D26F-16A5-0DA4-A97C-E40AB88B2849}"/>
              </a:ext>
            </a:extLst>
          </p:cNvPr>
          <p:cNvSpPr txBox="1"/>
          <p:nvPr/>
        </p:nvSpPr>
        <p:spPr>
          <a:xfrm>
            <a:off x="1883469" y="1538470"/>
            <a:ext cx="1780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Missing handle</a:t>
            </a:r>
            <a:endParaRPr lang="en-US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4D3153-A918-7A94-09A1-EF402EE5DF59}"/>
              </a:ext>
            </a:extLst>
          </p:cNvPr>
          <p:cNvSpPr txBox="1"/>
          <p:nvPr/>
        </p:nvSpPr>
        <p:spPr>
          <a:xfrm>
            <a:off x="3002280" y="1968747"/>
            <a:ext cx="185928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Duplicate handle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33E893-B617-8E8A-CF26-71101C81E2C0}"/>
              </a:ext>
            </a:extLst>
          </p:cNvPr>
          <p:cNvSpPr txBox="1"/>
          <p:nvPr/>
        </p:nvSpPr>
        <p:spPr>
          <a:xfrm>
            <a:off x="431801" y="1977711"/>
            <a:ext cx="1859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Outlier handle</a:t>
            </a:r>
            <a:endParaRPr lang="en-US" sz="1600" b="1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8C50BFF-2C79-4007-C91D-F80EFD88BEA1}"/>
              </a:ext>
            </a:extLst>
          </p:cNvPr>
          <p:cNvCxnSpPr>
            <a:stCxn id="10" idx="0"/>
            <a:endCxn id="27" idx="2"/>
          </p:cNvCxnSpPr>
          <p:nvPr/>
        </p:nvCxnSpPr>
        <p:spPr>
          <a:xfrm rot="16200000" flipV="1">
            <a:off x="1752494" y="1925213"/>
            <a:ext cx="396455" cy="117856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F16296A-B027-3423-5C2D-BF5C7C5D1F65}"/>
              </a:ext>
            </a:extLst>
          </p:cNvPr>
          <p:cNvCxnSpPr>
            <a:stCxn id="10" idx="0"/>
            <a:endCxn id="23" idx="2"/>
          </p:cNvCxnSpPr>
          <p:nvPr/>
        </p:nvCxnSpPr>
        <p:spPr>
          <a:xfrm rot="5400000" flipH="1" flipV="1">
            <a:off x="2238993" y="2178032"/>
            <a:ext cx="835696" cy="2336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7687E383-CEEF-24F8-2C2E-5AF0D54F1E0E}"/>
              </a:ext>
            </a:extLst>
          </p:cNvPr>
          <p:cNvCxnSpPr>
            <a:stCxn id="10" idx="0"/>
            <a:endCxn id="25" idx="2"/>
          </p:cNvCxnSpPr>
          <p:nvPr/>
        </p:nvCxnSpPr>
        <p:spPr>
          <a:xfrm rot="5400000" flipH="1" flipV="1">
            <a:off x="3036008" y="1816809"/>
            <a:ext cx="399904" cy="139191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C69CAC-BDFB-F7E8-5379-85274821E52B}"/>
              </a:ext>
            </a:extLst>
          </p:cNvPr>
          <p:cNvSpPr txBox="1"/>
          <p:nvPr/>
        </p:nvSpPr>
        <p:spPr>
          <a:xfrm>
            <a:off x="7792721" y="1711959"/>
            <a:ext cx="2411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Logistic Regression</a:t>
            </a:r>
            <a:endParaRPr lang="en-US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A6B338-93B0-EE8E-D939-06CFE77B3F4A}"/>
              </a:ext>
            </a:extLst>
          </p:cNvPr>
          <p:cNvSpPr txBox="1"/>
          <p:nvPr/>
        </p:nvSpPr>
        <p:spPr>
          <a:xfrm>
            <a:off x="9757528" y="2096849"/>
            <a:ext cx="20721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Random Forest </a:t>
            </a:r>
            <a:endParaRPr lang="en-US" sz="1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B00CFF-67BE-F075-B9A7-CFDF4E092E3D}"/>
              </a:ext>
            </a:extLst>
          </p:cNvPr>
          <p:cNvSpPr txBox="1"/>
          <p:nvPr/>
        </p:nvSpPr>
        <p:spPr>
          <a:xfrm>
            <a:off x="10268644" y="2712719"/>
            <a:ext cx="22617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K-Nearest Neighbors</a:t>
            </a:r>
            <a:endParaRPr lang="en-US" sz="1600" b="1" dirty="0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6E45C0B8-1C5B-803E-9448-02AE3BE4982C}"/>
              </a:ext>
            </a:extLst>
          </p:cNvPr>
          <p:cNvCxnSpPr>
            <a:stCxn id="12" idx="0"/>
            <a:endCxn id="37" idx="2"/>
          </p:cNvCxnSpPr>
          <p:nvPr/>
        </p:nvCxnSpPr>
        <p:spPr>
          <a:xfrm rot="5400000" flipH="1" flipV="1">
            <a:off x="8349052" y="2063142"/>
            <a:ext cx="662206" cy="63694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3E5A34B3-D38E-422D-859F-35DC1367D122}"/>
              </a:ext>
            </a:extLst>
          </p:cNvPr>
          <p:cNvCxnSpPr>
            <a:cxnSpLocks/>
            <a:stCxn id="12" idx="3"/>
            <a:endCxn id="39" idx="1"/>
          </p:cNvCxnSpPr>
          <p:nvPr/>
        </p:nvCxnSpPr>
        <p:spPr>
          <a:xfrm flipV="1">
            <a:off x="9387841" y="2266126"/>
            <a:ext cx="369687" cy="64854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59F97E8-F8E0-B98E-CC0F-A907E821AFC8}"/>
              </a:ext>
            </a:extLst>
          </p:cNvPr>
          <p:cNvCxnSpPr>
            <a:stCxn id="12" idx="3"/>
            <a:endCxn id="41" idx="1"/>
          </p:cNvCxnSpPr>
          <p:nvPr/>
        </p:nvCxnSpPr>
        <p:spPr>
          <a:xfrm flipV="1">
            <a:off x="9387841" y="2881996"/>
            <a:ext cx="880803" cy="3267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Arrow: Circular 61">
            <a:extLst>
              <a:ext uri="{FF2B5EF4-FFF2-40B4-BE49-F238E27FC236}">
                <a16:creationId xmlns:a16="http://schemas.microsoft.com/office/drawing/2014/main" id="{2D0A3432-618E-CF55-6A41-F2FF4E5C4E63}"/>
              </a:ext>
            </a:extLst>
          </p:cNvPr>
          <p:cNvSpPr/>
          <p:nvPr/>
        </p:nvSpPr>
        <p:spPr>
          <a:xfrm rot="9033108">
            <a:off x="7106546" y="3939572"/>
            <a:ext cx="2200854" cy="18491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650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58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4B136-0982-18F0-4441-ED77CE04D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3E76831-4A5B-6507-93CB-8E88918207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94A193A-3E17-7F52-7C15-50E9BA3D6E31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1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DEFINE SOLUTION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B7EA7F-35F1-0598-70A0-8F938CE11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7" y="6268657"/>
            <a:ext cx="5380186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79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ARCHITECTURE AND ASSIGN TASKS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78420-9E00-F41A-7609-6F2B5BECE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4"/>
          <a:stretch/>
        </p:blipFill>
        <p:spPr bwMode="auto">
          <a:xfrm>
            <a:off x="1300480" y="1747777"/>
            <a:ext cx="9337039" cy="468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FD1575-D64B-7871-0BE2-78D7CEF7A9EB}"/>
              </a:ext>
            </a:extLst>
          </p:cNvPr>
          <p:cNvSpPr txBox="1"/>
          <p:nvPr/>
        </p:nvSpPr>
        <p:spPr>
          <a:xfrm>
            <a:off x="729205" y="1156433"/>
            <a:ext cx="2214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11CB6-D22A-4BE9-1787-D3548572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56" y="6466995"/>
            <a:ext cx="4286848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6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</a:t>
            </a:r>
            <a:r>
              <a:rPr lang="en-US" sz="2800" b="1" dirty="0">
                <a:solidFill>
                  <a:schemeClr val="bg2"/>
                </a:solidFill>
              </a:rPr>
              <a:t>  </a:t>
            </a:r>
            <a:r>
              <a:rPr lang="en-US" sz="2800" b="1" dirty="0">
                <a:solidFill>
                  <a:srgbClr val="0070C0"/>
                </a:solidFill>
              </a:rPr>
              <a:t>ARCHITECTURE AND ASSIGN TASKS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2A1C569F-A865-B623-213A-C10CC6DD12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24578" y="29503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E5182E2-28B0-CB33-ED97-0BD8F8237A78}"/>
              </a:ext>
            </a:extLst>
          </p:cNvPr>
          <p:cNvSpPr/>
          <p:nvPr/>
        </p:nvSpPr>
        <p:spPr>
          <a:xfrm>
            <a:off x="609601" y="3462063"/>
            <a:ext cx="10972800" cy="4013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376531-53C0-C01A-E2E8-5109705F6884}"/>
              </a:ext>
            </a:extLst>
          </p:cNvPr>
          <p:cNvCxnSpPr>
            <a:cxnSpLocks/>
          </p:cNvCxnSpPr>
          <p:nvPr/>
        </p:nvCxnSpPr>
        <p:spPr>
          <a:xfrm>
            <a:off x="2971270" y="4779029"/>
            <a:ext cx="328622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59E920-44C0-B5BA-CBFF-E0113805F2A8}"/>
              </a:ext>
            </a:extLst>
          </p:cNvPr>
          <p:cNvCxnSpPr/>
          <p:nvPr/>
        </p:nvCxnSpPr>
        <p:spPr>
          <a:xfrm>
            <a:off x="2595350" y="3844309"/>
            <a:ext cx="375920" cy="9347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1A9C60C-698C-F474-0947-705B6C5C44BE}"/>
              </a:ext>
            </a:extLst>
          </p:cNvPr>
          <p:cNvSpPr txBox="1"/>
          <p:nvPr/>
        </p:nvSpPr>
        <p:spPr>
          <a:xfrm>
            <a:off x="609599" y="316205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Master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18F60-77E2-49E2-17B4-769737A5EB91}"/>
              </a:ext>
            </a:extLst>
          </p:cNvPr>
          <p:cNvSpPr txBox="1"/>
          <p:nvPr/>
        </p:nvSpPr>
        <p:spPr>
          <a:xfrm>
            <a:off x="3204418" y="4346423"/>
            <a:ext cx="2682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UI – </a:t>
            </a:r>
            <a:r>
              <a:rPr lang="en-US" b="1" dirty="0">
                <a:solidFill>
                  <a:schemeClr val="tx1"/>
                </a:solidFill>
              </a:rPr>
              <a:t>KHAI HOAN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136F3A-461F-A507-2A57-06A69ABE5DEF}"/>
              </a:ext>
            </a:extLst>
          </p:cNvPr>
          <p:cNvCxnSpPr>
            <a:cxnSpLocks/>
          </p:cNvCxnSpPr>
          <p:nvPr/>
        </p:nvCxnSpPr>
        <p:spPr>
          <a:xfrm>
            <a:off x="2899618" y="2548995"/>
            <a:ext cx="75996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53A02E-84B3-94C1-95EA-8E07196ADF98}"/>
              </a:ext>
            </a:extLst>
          </p:cNvPr>
          <p:cNvCxnSpPr/>
          <p:nvPr/>
        </p:nvCxnSpPr>
        <p:spPr>
          <a:xfrm flipV="1">
            <a:off x="2615139" y="2548995"/>
            <a:ext cx="284479" cy="98238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873B29-8DC8-6D57-B710-E1B9A42D887C}"/>
              </a:ext>
            </a:extLst>
          </p:cNvPr>
          <p:cNvCxnSpPr/>
          <p:nvPr/>
        </p:nvCxnSpPr>
        <p:spPr>
          <a:xfrm>
            <a:off x="3366978" y="1715875"/>
            <a:ext cx="16764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370F11-5DD9-E5D2-CF0B-F0074F36879F}"/>
              </a:ext>
            </a:extLst>
          </p:cNvPr>
          <p:cNvCxnSpPr/>
          <p:nvPr/>
        </p:nvCxnSpPr>
        <p:spPr>
          <a:xfrm>
            <a:off x="6338778" y="1715875"/>
            <a:ext cx="16764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47DFDD-998C-DA79-DB38-408B13400801}"/>
              </a:ext>
            </a:extLst>
          </p:cNvPr>
          <p:cNvCxnSpPr/>
          <p:nvPr/>
        </p:nvCxnSpPr>
        <p:spPr>
          <a:xfrm>
            <a:off x="9178498" y="1715875"/>
            <a:ext cx="16764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79EB84-0755-C431-4259-A5E01485FB94}"/>
              </a:ext>
            </a:extLst>
          </p:cNvPr>
          <p:cNvCxnSpPr/>
          <p:nvPr/>
        </p:nvCxnSpPr>
        <p:spPr>
          <a:xfrm flipH="1">
            <a:off x="3204418" y="1692611"/>
            <a:ext cx="162560" cy="8331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6038D2F-ACEF-3FA9-B10F-7E2FA4F583D9}"/>
              </a:ext>
            </a:extLst>
          </p:cNvPr>
          <p:cNvCxnSpPr/>
          <p:nvPr/>
        </p:nvCxnSpPr>
        <p:spPr>
          <a:xfrm flipH="1">
            <a:off x="6176218" y="1700366"/>
            <a:ext cx="162560" cy="8331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565D2EC-9109-CF34-57FA-E2186898AE5F}"/>
              </a:ext>
            </a:extLst>
          </p:cNvPr>
          <p:cNvCxnSpPr/>
          <p:nvPr/>
        </p:nvCxnSpPr>
        <p:spPr>
          <a:xfrm flipH="1">
            <a:off x="9015938" y="1692100"/>
            <a:ext cx="162560" cy="8331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7B3E17F-F9C9-9B5F-9ACB-EDF1AAF05AA3}"/>
              </a:ext>
            </a:extLst>
          </p:cNvPr>
          <p:cNvSpPr txBox="1"/>
          <p:nvPr/>
        </p:nvSpPr>
        <p:spPr>
          <a:xfrm>
            <a:off x="2595350" y="21832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3AA001-DDD9-6580-571C-88CA190C3E68}"/>
              </a:ext>
            </a:extLst>
          </p:cNvPr>
          <p:cNvSpPr txBox="1"/>
          <p:nvPr/>
        </p:nvSpPr>
        <p:spPr>
          <a:xfrm>
            <a:off x="3366978" y="1091055"/>
            <a:ext cx="1590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BOTTLE CHECK</a:t>
            </a:r>
          </a:p>
          <a:p>
            <a:r>
              <a:rPr lang="en-US" b="1" dirty="0">
                <a:solidFill>
                  <a:schemeClr val="tx1"/>
                </a:solidFill>
              </a:rPr>
              <a:t>BAO CHAU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8B32D5-0BBD-EE2C-94EF-B33DEE7D52D7}"/>
              </a:ext>
            </a:extLst>
          </p:cNvPr>
          <p:cNvSpPr txBox="1"/>
          <p:nvPr/>
        </p:nvSpPr>
        <p:spPr>
          <a:xfrm>
            <a:off x="6281401" y="1065656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LABEL CHECK</a:t>
            </a:r>
          </a:p>
          <a:p>
            <a:r>
              <a:rPr lang="en-US" b="1" dirty="0">
                <a:solidFill>
                  <a:schemeClr val="tx1"/>
                </a:solidFill>
              </a:rPr>
              <a:t>VAN THU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6F6E29-11FF-58C0-97A3-1C1E961CF35E}"/>
              </a:ext>
            </a:extLst>
          </p:cNvPr>
          <p:cNvSpPr txBox="1"/>
          <p:nvPr/>
        </p:nvSpPr>
        <p:spPr>
          <a:xfrm>
            <a:off x="9121121" y="1065656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WATER CHECK</a:t>
            </a:r>
          </a:p>
          <a:p>
            <a:r>
              <a:rPr lang="en-US" b="1" dirty="0">
                <a:solidFill>
                  <a:schemeClr val="tx1"/>
                </a:solidFill>
              </a:rPr>
              <a:t>QUOC VUONG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B7AE0A-F1B1-59B3-4B36-507FC6FFF82A}"/>
              </a:ext>
            </a:extLst>
          </p:cNvPr>
          <p:cNvSpPr txBox="1"/>
          <p:nvPr/>
        </p:nvSpPr>
        <p:spPr>
          <a:xfrm>
            <a:off x="609599" y="3831395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FAB4C-644E-E3E0-7105-DE85954AD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6" y="6360246"/>
            <a:ext cx="4677428" cy="42868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79F18BD-33F7-433F-63F1-1B01C93D1ECB}"/>
              </a:ext>
            </a:extLst>
          </p:cNvPr>
          <p:cNvSpPr/>
          <p:nvPr/>
        </p:nvSpPr>
        <p:spPr>
          <a:xfrm>
            <a:off x="609599" y="6035932"/>
            <a:ext cx="8910321" cy="401320"/>
          </a:xfrm>
          <a:prstGeom prst="right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263BD-E98B-2C13-0F5D-403F5DB7EBFD}"/>
              </a:ext>
            </a:extLst>
          </p:cNvPr>
          <p:cNvSpPr txBox="1"/>
          <p:nvPr/>
        </p:nvSpPr>
        <p:spPr>
          <a:xfrm>
            <a:off x="731426" y="5747079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4E2AB4-F90C-FB48-B5AD-68FED41F6BB9}"/>
              </a:ext>
            </a:extLst>
          </p:cNvPr>
          <p:cNvCxnSpPr/>
          <p:nvPr/>
        </p:nvCxnSpPr>
        <p:spPr>
          <a:xfrm>
            <a:off x="3051611" y="5667810"/>
            <a:ext cx="16764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FEA3AD-8683-223A-DA84-8A62366167E3}"/>
              </a:ext>
            </a:extLst>
          </p:cNvPr>
          <p:cNvCxnSpPr>
            <a:cxnSpLocks/>
          </p:cNvCxnSpPr>
          <p:nvPr/>
        </p:nvCxnSpPr>
        <p:spPr>
          <a:xfrm flipH="1">
            <a:off x="2889051" y="5667810"/>
            <a:ext cx="162560" cy="4616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165D26-040F-51CB-0CC3-EB95E0881BB8}"/>
              </a:ext>
            </a:extLst>
          </p:cNvPr>
          <p:cNvSpPr txBox="1"/>
          <p:nvPr/>
        </p:nvSpPr>
        <p:spPr>
          <a:xfrm>
            <a:off x="3029655" y="5298209"/>
            <a:ext cx="31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DATA PROCESSING -</a:t>
            </a:r>
            <a:r>
              <a:rPr lang="en-US" b="1" dirty="0"/>
              <a:t> NGOC PHUC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B0F6C6-1255-2D9E-4E55-22AE19023D64}"/>
              </a:ext>
            </a:extLst>
          </p:cNvPr>
          <p:cNvSpPr txBox="1"/>
          <p:nvPr/>
        </p:nvSpPr>
        <p:spPr>
          <a:xfrm>
            <a:off x="659290" y="109538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193637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D96A4-6077-63E2-6E3D-DA28A3B34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3BC3CD1-486B-C532-867D-8014B81A22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C09E38D-4011-4767-B02E-DC087F80BDD7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</a:t>
            </a:r>
            <a:r>
              <a:rPr lang="en-US" sz="2800" b="1" dirty="0">
                <a:solidFill>
                  <a:srgbClr val="0070C0"/>
                </a:solidFill>
              </a:rPr>
              <a:t> MODEL - TRAINING - EVALUATION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B8E43-5E3C-25B0-262D-EF4D168D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10" y="6395138"/>
            <a:ext cx="4363059" cy="295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62FAB-0455-C3BD-1969-D0665EBFB391}"/>
              </a:ext>
            </a:extLst>
          </p:cNvPr>
          <p:cNvSpPr txBox="1">
            <a:spLocks/>
          </p:cNvSpPr>
          <p:nvPr/>
        </p:nvSpPr>
        <p:spPr>
          <a:xfrm>
            <a:off x="1839827" y="3908406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3.2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F00A52-3CC5-4206-8700-B992D1044AFC}"/>
              </a:ext>
            </a:extLst>
          </p:cNvPr>
          <p:cNvSpPr txBox="1">
            <a:spLocks/>
          </p:cNvSpPr>
          <p:nvPr/>
        </p:nvSpPr>
        <p:spPr>
          <a:xfrm>
            <a:off x="1839828" y="1748505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3.1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6A288C-1AA5-E783-70AB-A9CBCEEA4533}"/>
              </a:ext>
            </a:extLst>
          </p:cNvPr>
          <p:cNvSpPr txBox="1">
            <a:spLocks/>
          </p:cNvSpPr>
          <p:nvPr/>
        </p:nvSpPr>
        <p:spPr>
          <a:xfrm>
            <a:off x="2738810" y="3962273"/>
            <a:ext cx="6714377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STAGE 2</a:t>
            </a:r>
            <a:endParaRPr lang="x-none" sz="28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C8398B-5164-A82A-428A-1352940D2C64}"/>
              </a:ext>
            </a:extLst>
          </p:cNvPr>
          <p:cNvSpPr txBox="1">
            <a:spLocks/>
          </p:cNvSpPr>
          <p:nvPr/>
        </p:nvSpPr>
        <p:spPr>
          <a:xfrm>
            <a:off x="2738811" y="1786018"/>
            <a:ext cx="6714377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STAGE 1</a:t>
            </a:r>
            <a:endParaRPr lang="x-none" sz="28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A937B-D38F-FBDD-644C-5AE59BD385CE}"/>
              </a:ext>
            </a:extLst>
          </p:cNvPr>
          <p:cNvSpPr txBox="1"/>
          <p:nvPr/>
        </p:nvSpPr>
        <p:spPr>
          <a:xfrm>
            <a:off x="2631440" y="2423808"/>
            <a:ext cx="39709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a</a:t>
            </a:r>
            <a:r>
              <a:rPr lang="en-US" sz="2000" b="1" dirty="0"/>
              <a:t> Data collection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b</a:t>
            </a:r>
            <a:r>
              <a:rPr lang="en-US" sz="2000" b="1" dirty="0"/>
              <a:t> Model – Training - Evaluation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c</a:t>
            </a:r>
            <a:r>
              <a:rPr lang="en-US" sz="2000" b="1" dirty="0"/>
              <a:t> Problems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D2F92-F908-9631-D33B-66E13BA81F54}"/>
              </a:ext>
            </a:extLst>
          </p:cNvPr>
          <p:cNvSpPr txBox="1"/>
          <p:nvPr/>
        </p:nvSpPr>
        <p:spPr>
          <a:xfrm>
            <a:off x="2631440" y="4596169"/>
            <a:ext cx="39565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a</a:t>
            </a:r>
            <a:r>
              <a:rPr lang="en-US" sz="2000" b="1" dirty="0"/>
              <a:t> Data collection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c</a:t>
            </a:r>
            <a:r>
              <a:rPr lang="en-US" sz="2000" b="1" dirty="0"/>
              <a:t> Model – Training - Evaluation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c</a:t>
            </a:r>
            <a:r>
              <a:rPr lang="en-US" sz="2000" b="1" dirty="0"/>
              <a:t> Problems</a:t>
            </a:r>
          </a:p>
        </p:txBody>
      </p:sp>
    </p:spTree>
    <p:extLst>
      <p:ext uri="{BB962C8B-B14F-4D97-AF65-F5344CB8AC3E}">
        <p14:creationId xmlns:p14="http://schemas.microsoft.com/office/powerpoint/2010/main" val="266219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3.1.a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DATA COLLECTION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16</a:t>
            </a:fld>
            <a:endParaRPr lang="x-none"/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2A1C569F-A865-B623-213A-C10CC6DD12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58852" y="32716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78ED4-9BBE-F78F-E384-B8D51DA0B18F}"/>
              </a:ext>
            </a:extLst>
          </p:cNvPr>
          <p:cNvSpPr txBox="1"/>
          <p:nvPr/>
        </p:nvSpPr>
        <p:spPr>
          <a:xfrm>
            <a:off x="7338733" y="1111384"/>
            <a:ext cx="412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UI</a:t>
            </a:r>
            <a:r>
              <a:rPr lang="en-US" sz="1800" dirty="0"/>
              <a:t>: Use Python’s </a:t>
            </a:r>
            <a:r>
              <a:rPr lang="en-US" sz="1800" dirty="0" err="1"/>
              <a:t>Pygame</a:t>
            </a:r>
            <a:r>
              <a:rPr lang="en-US" sz="1800" dirty="0"/>
              <a:t> library to build the interface for the product. </a:t>
            </a:r>
          </a:p>
        </p:txBody>
      </p:sp>
      <p:pic>
        <p:nvPicPr>
          <p:cNvPr id="5122" name="Picture 2" descr="Pygame Logos Page — pygame v2.6.0 documentation">
            <a:extLst>
              <a:ext uri="{FF2B5EF4-FFF2-40B4-BE49-F238E27FC236}">
                <a16:creationId xmlns:a16="http://schemas.microsoft.com/office/drawing/2014/main" id="{07FFB65E-7383-51B9-3868-F76FAD072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33" y="1945423"/>
            <a:ext cx="4124960" cy="11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1E1EF5-99F1-0AF9-3AF2-6F6238B5E41F}"/>
              </a:ext>
            </a:extLst>
          </p:cNvPr>
          <p:cNvCxnSpPr>
            <a:cxnSpLocks/>
          </p:cNvCxnSpPr>
          <p:nvPr/>
        </p:nvCxnSpPr>
        <p:spPr>
          <a:xfrm>
            <a:off x="6584415" y="1052576"/>
            <a:ext cx="0" cy="53629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1B9015-A2A7-7E66-8B8C-4B38A8498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6" t="6167"/>
          <a:stretch/>
        </p:blipFill>
        <p:spPr>
          <a:xfrm>
            <a:off x="89698" y="1910144"/>
            <a:ext cx="5740400" cy="2198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EE1492-3AC8-27A1-4D53-A2571073B9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53" t="1549" r="8613" b="-1549"/>
          <a:stretch/>
        </p:blipFill>
        <p:spPr>
          <a:xfrm>
            <a:off x="751295" y="4163358"/>
            <a:ext cx="2352155" cy="2198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1AA1C-F05F-10D0-B537-C77A5D5565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11" b="8989"/>
          <a:stretch/>
        </p:blipFill>
        <p:spPr>
          <a:xfrm>
            <a:off x="4101189" y="3975140"/>
            <a:ext cx="2352155" cy="2449949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4FB2A7C-8F69-5C09-D6A2-E1B6EA9E17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07554" y="4276680"/>
            <a:ext cx="1494726" cy="5892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303290-E8C7-7701-4559-FA83632E52D6}"/>
              </a:ext>
            </a:extLst>
          </p:cNvPr>
          <p:cNvSpPr txBox="1"/>
          <p:nvPr/>
        </p:nvSpPr>
        <p:spPr>
          <a:xfrm>
            <a:off x="4849815" y="3459866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655AC-E3F8-BEDC-BCD1-7EDE1D137E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3"/>
          <a:stretch/>
        </p:blipFill>
        <p:spPr>
          <a:xfrm>
            <a:off x="6786754" y="3613755"/>
            <a:ext cx="5228917" cy="2798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2B905-337D-F2CE-715F-F96ADD062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091" y="6495998"/>
            <a:ext cx="6020640" cy="171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EB2D2F-B4B9-5FB7-8504-A1ECE0EF89A7}"/>
              </a:ext>
            </a:extLst>
          </p:cNvPr>
          <p:cNvSpPr txBox="1"/>
          <p:nvPr/>
        </p:nvSpPr>
        <p:spPr>
          <a:xfrm>
            <a:off x="350091" y="1469903"/>
            <a:ext cx="630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Keep the same hardware, which is used in product v1.0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18D3BB-75B9-8EEA-A37D-DA0777091B09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</p:spTree>
    <p:extLst>
      <p:ext uri="{BB962C8B-B14F-4D97-AF65-F5344CB8AC3E}">
        <p14:creationId xmlns:p14="http://schemas.microsoft.com/office/powerpoint/2010/main" val="211570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D96A4-6077-63E2-6E3D-DA28A3B34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3BC3CD1-486B-C532-867D-8014B81A22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C09E38D-4011-4767-B02E-DC087F80BDD7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3.1.a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DATA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F2A2E-2FE3-23D5-D2F8-42B2AF8832D7}"/>
              </a:ext>
            </a:extLst>
          </p:cNvPr>
          <p:cNvSpPr txBox="1"/>
          <p:nvPr/>
        </p:nvSpPr>
        <p:spPr>
          <a:xfrm>
            <a:off x="196367" y="1492279"/>
            <a:ext cx="544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DETECT MODEL: </a:t>
            </a:r>
            <a:r>
              <a:rPr lang="en-US" b="1" dirty="0">
                <a:solidFill>
                  <a:srgbClr val="0070C0"/>
                </a:solidFill>
              </a:rPr>
              <a:t>YOLOv8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2A28-48D2-2A4A-BF9E-367A78D1B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744" y="952580"/>
            <a:ext cx="3562892" cy="294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04644-89D9-3928-DE38-814E79DC7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45" y="1906662"/>
            <a:ext cx="3093073" cy="2319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35635C-4983-57DC-5089-731EBB978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94" y="6353133"/>
            <a:ext cx="3991532" cy="352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15EAA-0ED6-3D67-9587-1B5177610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94" y="4419606"/>
            <a:ext cx="3093073" cy="2319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78067E-9AA3-4D10-6446-CBA48F7FB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844" y="4419606"/>
            <a:ext cx="3093074" cy="23198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D159D6C-8151-B681-B5E0-F03CBB74FD59}"/>
              </a:ext>
            </a:extLst>
          </p:cNvPr>
          <p:cNvSpPr/>
          <p:nvPr/>
        </p:nvSpPr>
        <p:spPr>
          <a:xfrm>
            <a:off x="4033520" y="2306320"/>
            <a:ext cx="477520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29693-B84E-B3F5-EA37-26124B528FE6}"/>
              </a:ext>
            </a:extLst>
          </p:cNvPr>
          <p:cNvSpPr/>
          <p:nvPr/>
        </p:nvSpPr>
        <p:spPr>
          <a:xfrm>
            <a:off x="4678620" y="2306320"/>
            <a:ext cx="401380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72D66A-C15E-1443-D8C8-383760F14576}"/>
              </a:ext>
            </a:extLst>
          </p:cNvPr>
          <p:cNvSpPr/>
          <p:nvPr/>
        </p:nvSpPr>
        <p:spPr>
          <a:xfrm>
            <a:off x="5394960" y="2306320"/>
            <a:ext cx="477520" cy="155139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022FBB-380C-C3B8-A92B-4E3A6683307A}"/>
              </a:ext>
            </a:extLst>
          </p:cNvPr>
          <p:cNvSpPr/>
          <p:nvPr/>
        </p:nvSpPr>
        <p:spPr>
          <a:xfrm>
            <a:off x="762000" y="4815649"/>
            <a:ext cx="477520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DD7396-73DB-DAD8-6A68-7EEFCD391551}"/>
              </a:ext>
            </a:extLst>
          </p:cNvPr>
          <p:cNvSpPr/>
          <p:nvPr/>
        </p:nvSpPr>
        <p:spPr>
          <a:xfrm>
            <a:off x="1455770" y="4815649"/>
            <a:ext cx="477520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D0F8F0-8183-FCDC-2EB5-8FCA83A324E7}"/>
              </a:ext>
            </a:extLst>
          </p:cNvPr>
          <p:cNvSpPr/>
          <p:nvPr/>
        </p:nvSpPr>
        <p:spPr>
          <a:xfrm>
            <a:off x="2063067" y="4815649"/>
            <a:ext cx="477520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A542F1-B7F9-8FFB-7D6A-08554E97FA2E}"/>
              </a:ext>
            </a:extLst>
          </p:cNvPr>
          <p:cNvSpPr/>
          <p:nvPr/>
        </p:nvSpPr>
        <p:spPr>
          <a:xfrm>
            <a:off x="3900766" y="4815649"/>
            <a:ext cx="539154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5B7BBE-3A94-0F99-39EE-EFF9180F5E4C}"/>
              </a:ext>
            </a:extLst>
          </p:cNvPr>
          <p:cNvSpPr/>
          <p:nvPr/>
        </p:nvSpPr>
        <p:spPr>
          <a:xfrm>
            <a:off x="4631731" y="4815649"/>
            <a:ext cx="477520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672C40-B561-086C-A7FF-1CD40C2646F0}"/>
              </a:ext>
            </a:extLst>
          </p:cNvPr>
          <p:cNvSpPr/>
          <p:nvPr/>
        </p:nvSpPr>
        <p:spPr>
          <a:xfrm>
            <a:off x="5325501" y="4815649"/>
            <a:ext cx="477520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040BA6-EECA-920D-347F-4A1FCBBFB7F4}"/>
              </a:ext>
            </a:extLst>
          </p:cNvPr>
          <p:cNvSpPr/>
          <p:nvPr/>
        </p:nvSpPr>
        <p:spPr>
          <a:xfrm>
            <a:off x="627564" y="1973983"/>
            <a:ext cx="477520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01229-A8FA-7013-0FA7-8514C3F9AC56}"/>
              </a:ext>
            </a:extLst>
          </p:cNvPr>
          <p:cNvSpPr/>
          <p:nvPr/>
        </p:nvSpPr>
        <p:spPr>
          <a:xfrm>
            <a:off x="1902785" y="1973982"/>
            <a:ext cx="477520" cy="1486989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0F2F6B-1779-4CD3-E2DA-429112E3816A}"/>
              </a:ext>
            </a:extLst>
          </p:cNvPr>
          <p:cNvSpPr/>
          <p:nvPr/>
        </p:nvSpPr>
        <p:spPr>
          <a:xfrm>
            <a:off x="4043620" y="2306320"/>
            <a:ext cx="477520" cy="33703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8AFCA5-0DFD-FD3F-642A-1182EDE6C85D}"/>
              </a:ext>
            </a:extLst>
          </p:cNvPr>
          <p:cNvSpPr/>
          <p:nvPr/>
        </p:nvSpPr>
        <p:spPr>
          <a:xfrm>
            <a:off x="4678620" y="2306320"/>
            <a:ext cx="401380" cy="112268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889DEF-2F60-AEAD-495E-6BB55353086E}"/>
              </a:ext>
            </a:extLst>
          </p:cNvPr>
          <p:cNvSpPr/>
          <p:nvPr/>
        </p:nvSpPr>
        <p:spPr>
          <a:xfrm>
            <a:off x="5383470" y="2301709"/>
            <a:ext cx="477520" cy="24845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666834-D27D-79DA-092F-F3FA3905D0F6}"/>
              </a:ext>
            </a:extLst>
          </p:cNvPr>
          <p:cNvSpPr/>
          <p:nvPr/>
        </p:nvSpPr>
        <p:spPr>
          <a:xfrm>
            <a:off x="774190" y="4781845"/>
            <a:ext cx="477520" cy="35247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B156E5-E909-5CF4-9162-03086F3CF0A2}"/>
              </a:ext>
            </a:extLst>
          </p:cNvPr>
          <p:cNvSpPr/>
          <p:nvPr/>
        </p:nvSpPr>
        <p:spPr>
          <a:xfrm>
            <a:off x="2055797" y="4799771"/>
            <a:ext cx="477520" cy="828869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C66057-F348-2DA4-346F-7F08DFB5509E}"/>
              </a:ext>
            </a:extLst>
          </p:cNvPr>
          <p:cNvSpPr/>
          <p:nvPr/>
        </p:nvSpPr>
        <p:spPr>
          <a:xfrm>
            <a:off x="3937961" y="4815649"/>
            <a:ext cx="477520" cy="1344345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8350F0-8EB1-2EE1-864A-6207AEEA7DA2}"/>
              </a:ext>
            </a:extLst>
          </p:cNvPr>
          <p:cNvSpPr/>
          <p:nvPr/>
        </p:nvSpPr>
        <p:spPr>
          <a:xfrm>
            <a:off x="4656170" y="4801819"/>
            <a:ext cx="477520" cy="113162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3ED9-6634-16B4-9B8C-1637334A8230}"/>
              </a:ext>
            </a:extLst>
          </p:cNvPr>
          <p:cNvSpPr/>
          <p:nvPr/>
        </p:nvSpPr>
        <p:spPr>
          <a:xfrm>
            <a:off x="5321284" y="4815649"/>
            <a:ext cx="477520" cy="120923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1A875E-BC22-FC8E-8BEB-8CF296A92754}"/>
              </a:ext>
            </a:extLst>
          </p:cNvPr>
          <p:cNvSpPr txBox="1"/>
          <p:nvPr/>
        </p:nvSpPr>
        <p:spPr>
          <a:xfrm>
            <a:off x="536727" y="3619515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0</a:t>
            </a:r>
          </a:p>
          <a:p>
            <a:pPr algn="ctr"/>
            <a:r>
              <a:rPr lang="en-US" b="1" dirty="0"/>
              <a:t>bottle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40C9F8-3779-4693-12E0-D7C2939C4666}"/>
              </a:ext>
            </a:extLst>
          </p:cNvPr>
          <p:cNvSpPr txBox="1"/>
          <p:nvPr/>
        </p:nvSpPr>
        <p:spPr>
          <a:xfrm>
            <a:off x="1548036" y="3615920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</a:t>
            </a:r>
          </a:p>
          <a:p>
            <a:pPr algn="ctr"/>
            <a:r>
              <a:rPr lang="en-US" b="1" dirty="0"/>
              <a:t>Water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7AE62-D128-F925-4726-66F6FA4D7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4929" y="3871705"/>
            <a:ext cx="3872881" cy="29918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E74AA8-56EA-90C7-6BF7-A704E2F1CC8F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</p:spTree>
    <p:extLst>
      <p:ext uri="{BB962C8B-B14F-4D97-AF65-F5344CB8AC3E}">
        <p14:creationId xmlns:p14="http://schemas.microsoft.com/office/powerpoint/2010/main" val="3687260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3.1.a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DATA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AD395-D974-F734-EA16-3613B7A7FB70}"/>
              </a:ext>
            </a:extLst>
          </p:cNvPr>
          <p:cNvSpPr txBox="1"/>
          <p:nvPr/>
        </p:nvSpPr>
        <p:spPr>
          <a:xfrm>
            <a:off x="223520" y="1356995"/>
            <a:ext cx="391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MODULE 1: </a:t>
            </a:r>
            <a:r>
              <a:rPr lang="en-US" b="1" dirty="0">
                <a:solidFill>
                  <a:srgbClr val="0070C0"/>
                </a:solidFill>
              </a:rPr>
              <a:t>BOTTLE CHECK – CNN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03CC-F011-E84E-EEDB-8FE7102FE8D3}"/>
              </a:ext>
            </a:extLst>
          </p:cNvPr>
          <p:cNvSpPr txBox="1"/>
          <p:nvPr/>
        </p:nvSpPr>
        <p:spPr>
          <a:xfrm>
            <a:off x="362976" y="2340972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0: Good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B7462-B446-5F0B-7F9F-3D8026300ABD}"/>
              </a:ext>
            </a:extLst>
          </p:cNvPr>
          <p:cNvSpPr txBox="1"/>
          <p:nvPr/>
        </p:nvSpPr>
        <p:spPr>
          <a:xfrm>
            <a:off x="362976" y="4596735"/>
            <a:ext cx="242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1: Error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B5E03-1FA2-B973-B31C-8592EA5F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736" y="1733731"/>
            <a:ext cx="581608" cy="18795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DE7A8-2496-C57C-5302-395158F3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216" y="1733731"/>
            <a:ext cx="651316" cy="1879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FCABB1-BDBE-BE4F-B048-8AE5E9DD6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9397" y="1733731"/>
            <a:ext cx="581608" cy="187951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  <a:softEdge rad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147CF3-CD0D-C2E5-E135-BF455C272F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3000"/>
                    </a14:imgEffect>
                    <a14:imgEffect>
                      <a14:brightnessContrast bright="3000"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2652" y="1733731"/>
            <a:ext cx="634485" cy="18795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D3FD45-F078-7BB1-3752-8B71EA34F98F}"/>
              </a:ext>
            </a:extLst>
          </p:cNvPr>
          <p:cNvSpPr txBox="1"/>
          <p:nvPr/>
        </p:nvSpPr>
        <p:spPr>
          <a:xfrm>
            <a:off x="5994654" y="338056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3985E69-0A7F-CD34-CA4F-ED446BE64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7736" y="4037958"/>
            <a:ext cx="626504" cy="1879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01993F-56FE-A17A-2DFA-2E43F4E84D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1216" y="4037958"/>
            <a:ext cx="630709" cy="1879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4467F0-AADC-11C4-34F3-FB14E9982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8901" y="4037958"/>
            <a:ext cx="670359" cy="1879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246A092-9175-414C-AF16-371FE43A4D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5457" y="4037958"/>
            <a:ext cx="620487" cy="187951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70C8EB-8E26-BE4C-13E0-DB5A6242D108}"/>
              </a:ext>
            </a:extLst>
          </p:cNvPr>
          <p:cNvSpPr txBox="1"/>
          <p:nvPr/>
        </p:nvSpPr>
        <p:spPr>
          <a:xfrm>
            <a:off x="6031265" y="560969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66AB8-683D-2947-1616-617F1E285B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461" y="6472288"/>
            <a:ext cx="6020640" cy="171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B8564-9FF7-E946-91AC-45F93CD57D8A}"/>
              </a:ext>
            </a:extLst>
          </p:cNvPr>
          <p:cNvSpPr txBox="1"/>
          <p:nvPr/>
        </p:nvSpPr>
        <p:spPr>
          <a:xfrm>
            <a:off x="223520" y="6077774"/>
            <a:ext cx="7635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set of defective water bottle photos includes photos of water bottles with distorted or punctured shapes and photos of water bottles with other shapes belonging to other brands.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AF4883-54FC-6D50-070D-7FFF1B4AAE81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E89523-2A37-776F-6F85-B5A1CB46EE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0442" y="3953893"/>
            <a:ext cx="3724099" cy="2915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AB8A9E-50D9-4445-BA6E-6CE4E3B0EB8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38"/>
          <a:stretch/>
        </p:blipFill>
        <p:spPr>
          <a:xfrm>
            <a:off x="7405546" y="1013014"/>
            <a:ext cx="3790774" cy="294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2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368FB-BDB3-A99D-892B-336F5F0D4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584F6E0-7B88-8B40-88FA-84A05290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C1EBECCF-854C-97DD-72EB-FB41F237A189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3.1.a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DATA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794CD-A7A3-14CD-6A7B-E948B0B94AC0}"/>
              </a:ext>
            </a:extLst>
          </p:cNvPr>
          <p:cNvSpPr txBox="1"/>
          <p:nvPr/>
        </p:nvSpPr>
        <p:spPr>
          <a:xfrm>
            <a:off x="147052" y="1392891"/>
            <a:ext cx="699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MODULE 3: </a:t>
            </a:r>
            <a:r>
              <a:rPr lang="en-US" b="1" dirty="0">
                <a:solidFill>
                  <a:srgbClr val="0070C0"/>
                </a:solidFill>
              </a:rPr>
              <a:t>LABEL CHECK – CNN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8B6AB-CCA9-1EF8-ECF8-B0BEF77B42C7}"/>
              </a:ext>
            </a:extLst>
          </p:cNvPr>
          <p:cNvSpPr txBox="1"/>
          <p:nvPr/>
        </p:nvSpPr>
        <p:spPr>
          <a:xfrm>
            <a:off x="380411" y="2467077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0: Good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EE0EEC-1118-A970-820B-38748E7CE26A}"/>
              </a:ext>
            </a:extLst>
          </p:cNvPr>
          <p:cNvSpPr txBox="1"/>
          <p:nvPr/>
        </p:nvSpPr>
        <p:spPr>
          <a:xfrm>
            <a:off x="400452" y="4627813"/>
            <a:ext cx="242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1: Error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4868B7-3307-373F-CCF7-04BF6E5C64F9}"/>
              </a:ext>
            </a:extLst>
          </p:cNvPr>
          <p:cNvSpPr txBox="1"/>
          <p:nvPr/>
        </p:nvSpPr>
        <p:spPr>
          <a:xfrm>
            <a:off x="6484465" y="306812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D2503-1C43-50C6-5D74-7E6A4F3A3B08}"/>
              </a:ext>
            </a:extLst>
          </p:cNvPr>
          <p:cNvSpPr txBox="1"/>
          <p:nvPr/>
        </p:nvSpPr>
        <p:spPr>
          <a:xfrm>
            <a:off x="6508425" y="521650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255E0-A3F7-51B4-8716-9721378C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78" y="3848485"/>
            <a:ext cx="3741200" cy="2906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AFA7B-A91F-FF65-2656-3DE1537D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478" y="990396"/>
            <a:ext cx="3741200" cy="29068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5233A0-76E3-E8BF-1DFC-CD83D68C6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595" y="2010751"/>
            <a:ext cx="987191" cy="1251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B777A9-0716-9F7B-FFA3-89BB0964E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176" y="2010751"/>
            <a:ext cx="1035089" cy="1251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B96802-8279-CFC2-4482-7741A3A00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892" y="2010752"/>
            <a:ext cx="1085953" cy="12512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8D5A005-4E41-F590-0283-445EB63685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408" y="2010752"/>
            <a:ext cx="1016605" cy="125120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37FED6-E574-1FBB-FBA7-304456E6BE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6351" y="4119184"/>
            <a:ext cx="1029028" cy="12512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95B20EB-FF38-86D8-AE69-FB091703F2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8892" y="4119184"/>
            <a:ext cx="987794" cy="12512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D89DA38-0065-2EF2-BCD9-62D809F899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4572" y="4119185"/>
            <a:ext cx="1031695" cy="12512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4522EFF-570B-CB7F-587E-A71DA5AA05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5348" y="4119184"/>
            <a:ext cx="1017335" cy="1251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65B46-8A56-1EB6-5376-3BA5B49134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642" y="6471920"/>
            <a:ext cx="6020640" cy="218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B542B3-B20D-F849-4E52-26BA111D8590}"/>
              </a:ext>
            </a:extLst>
          </p:cNvPr>
          <p:cNvSpPr txBox="1"/>
          <p:nvPr/>
        </p:nvSpPr>
        <p:spPr>
          <a:xfrm>
            <a:off x="257390" y="5940619"/>
            <a:ext cx="76159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set of error label images, there are images of torn labels, labels stained by dye, loss of details, and water bottle areas without labels.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DDE4C-DDB3-986C-54E3-A9665E83F67E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</p:spTree>
    <p:extLst>
      <p:ext uri="{BB962C8B-B14F-4D97-AF65-F5344CB8AC3E}">
        <p14:creationId xmlns:p14="http://schemas.microsoft.com/office/powerpoint/2010/main" val="33255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63F570-B482-38B5-A734-4CC75B67C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3" t="54585" r="50267" b="11691"/>
          <a:stretch/>
        </p:blipFill>
        <p:spPr>
          <a:xfrm>
            <a:off x="6918983" y="1787475"/>
            <a:ext cx="2360328" cy="3261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52BFE9-B11B-5D97-5041-922C33EFD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0" t="31101" r="47514" b="17343"/>
          <a:stretch/>
        </p:blipFill>
        <p:spPr>
          <a:xfrm>
            <a:off x="4972754" y="1785032"/>
            <a:ext cx="2290788" cy="32638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92C551-37D8-62BC-7338-8B3C2B34CC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847" t="2393" r="43290"/>
          <a:stretch/>
        </p:blipFill>
        <p:spPr>
          <a:xfrm>
            <a:off x="2881536" y="1784573"/>
            <a:ext cx="2290788" cy="3235299"/>
          </a:xfrm>
          <a:prstGeom prst="rect">
            <a:avLst/>
          </a:prstGeom>
        </p:spPr>
      </p:pic>
      <p:sp>
        <p:nvSpPr>
          <p:cNvPr id="6" name="Flowchart: Data 5">
            <a:extLst>
              <a:ext uri="{FF2B5EF4-FFF2-40B4-BE49-F238E27FC236}">
                <a16:creationId xmlns:a16="http://schemas.microsoft.com/office/drawing/2014/main" id="{2A894D68-DC6F-ADEF-8018-3D0057D94789}"/>
              </a:ext>
            </a:extLst>
          </p:cNvPr>
          <p:cNvSpPr/>
          <p:nvPr/>
        </p:nvSpPr>
        <p:spPr>
          <a:xfrm rot="577738">
            <a:off x="4615503" y="1413490"/>
            <a:ext cx="1071338" cy="3920121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8087B-F0AB-FD04-4926-0774ED68BD4D}"/>
              </a:ext>
            </a:extLst>
          </p:cNvPr>
          <p:cNvSpPr txBox="1"/>
          <p:nvPr/>
        </p:nvSpPr>
        <p:spPr>
          <a:xfrm>
            <a:off x="406400" y="274320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MEMBERS</a:t>
            </a:r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C38449A-C236-135D-B6BD-A4B06EB26AA0}"/>
              </a:ext>
            </a:extLst>
          </p:cNvPr>
          <p:cNvSpPr/>
          <p:nvPr/>
        </p:nvSpPr>
        <p:spPr>
          <a:xfrm rot="501540">
            <a:off x="1987576" y="1451277"/>
            <a:ext cx="1656272" cy="3881551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CBB15E08-DA76-E75B-744C-A64CA1CDA73A}"/>
              </a:ext>
            </a:extLst>
          </p:cNvPr>
          <p:cNvSpPr/>
          <p:nvPr/>
        </p:nvSpPr>
        <p:spPr>
          <a:xfrm rot="601185">
            <a:off x="6720791" y="1109692"/>
            <a:ext cx="1112917" cy="4415771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8B5B678D-C870-F300-9426-41F01F35F363}"/>
              </a:ext>
            </a:extLst>
          </p:cNvPr>
          <p:cNvSpPr/>
          <p:nvPr/>
        </p:nvSpPr>
        <p:spPr>
          <a:xfrm rot="656807">
            <a:off x="8900821" y="819288"/>
            <a:ext cx="1085339" cy="4390453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DB8A6C-E80C-24DA-3223-ABC8D38E4F0F}"/>
              </a:ext>
            </a:extLst>
          </p:cNvPr>
          <p:cNvSpPr txBox="1"/>
          <p:nvPr/>
        </p:nvSpPr>
        <p:spPr>
          <a:xfrm>
            <a:off x="2997232" y="5327774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 Khai Hoan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5DF668-876E-5F1F-A795-8E6ABA5C3A8D}"/>
              </a:ext>
            </a:extLst>
          </p:cNvPr>
          <p:cNvSpPr txBox="1"/>
          <p:nvPr/>
        </p:nvSpPr>
        <p:spPr>
          <a:xfrm>
            <a:off x="4881797" y="5313114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Nguyen Van Thu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47AE65-DD82-3FC7-A01D-794D8453000C}"/>
              </a:ext>
            </a:extLst>
          </p:cNvPr>
          <p:cNvSpPr txBox="1"/>
          <p:nvPr/>
        </p:nvSpPr>
        <p:spPr>
          <a:xfrm>
            <a:off x="6844286" y="5313114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Dang Phuc Bao Chau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3.1.b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MODEL - TRAINING – EVALUATION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20</a:t>
            </a:fld>
            <a:endParaRPr lang="x-non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0454C-6401-8E76-5E09-23DC5C64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046173"/>
            <a:ext cx="1958510" cy="754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6FED2F-174A-54D5-7DA7-B7DBFE0A70F2}"/>
              </a:ext>
            </a:extLst>
          </p:cNvPr>
          <p:cNvSpPr txBox="1"/>
          <p:nvPr/>
        </p:nvSpPr>
        <p:spPr>
          <a:xfrm>
            <a:off x="190892" y="1370017"/>
            <a:ext cx="544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DETECT MODEL: </a:t>
            </a:r>
            <a:r>
              <a:rPr lang="en-US" b="1" dirty="0">
                <a:solidFill>
                  <a:srgbClr val="0070C0"/>
                </a:solidFill>
              </a:rPr>
              <a:t>YOLOv8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1A7FC-2D50-99C9-7558-C40A533D9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6" t="1863" r="32545" b="634"/>
          <a:stretch/>
        </p:blipFill>
        <p:spPr>
          <a:xfrm>
            <a:off x="477520" y="2346733"/>
            <a:ext cx="4308393" cy="391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D38E67-4B73-74F0-18DE-C28F93A89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3" t="14425"/>
          <a:stretch/>
        </p:blipFill>
        <p:spPr>
          <a:xfrm>
            <a:off x="884070" y="5170802"/>
            <a:ext cx="2398819" cy="70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A7A39-2EB9-09A7-DBE2-D155049EE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922" y="1315442"/>
            <a:ext cx="3929881" cy="4749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63E6B-B878-9C33-F228-D022177490B6}"/>
              </a:ext>
            </a:extLst>
          </p:cNvPr>
          <p:cNvSpPr txBox="1"/>
          <p:nvPr/>
        </p:nvSpPr>
        <p:spPr>
          <a:xfrm>
            <a:off x="344264" y="1662644"/>
            <a:ext cx="2938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pretrain model: yolov8m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size: 640x480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F1966A-BA6A-9119-0E6C-C525D263D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35" y="6210208"/>
            <a:ext cx="4572638" cy="4572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45F227-2A8A-2133-0EC6-D22AD78ADBDD}"/>
              </a:ext>
            </a:extLst>
          </p:cNvPr>
          <p:cNvSpPr txBox="1"/>
          <p:nvPr/>
        </p:nvSpPr>
        <p:spPr>
          <a:xfrm>
            <a:off x="393545" y="6177230"/>
            <a:ext cx="110974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tx1"/>
                </a:solidFill>
              </a:rPr>
              <a:t>With IOU threshold = 0.5 considered to be an accurate result, </a:t>
            </a:r>
            <a:r>
              <a:rPr lang="en-US" b="1" dirty="0" err="1">
                <a:solidFill>
                  <a:schemeClr val="tx1"/>
                </a:solidFill>
              </a:rPr>
              <a:t>mAP</a:t>
            </a:r>
            <a:r>
              <a:rPr lang="en-US" b="1" dirty="0">
                <a:solidFill>
                  <a:schemeClr val="tx1"/>
                </a:solidFill>
              </a:rPr>
              <a:t> is high, and the model's loss is gradually decreasing and very low, the results show that we have a model that works quite well.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33BAC-2923-805C-002E-7BBB59D55B85}"/>
              </a:ext>
            </a:extLst>
          </p:cNvPr>
          <p:cNvSpPr/>
          <p:nvPr/>
        </p:nvSpPr>
        <p:spPr>
          <a:xfrm>
            <a:off x="324499" y="977472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</p:spTree>
    <p:extLst>
      <p:ext uri="{BB962C8B-B14F-4D97-AF65-F5344CB8AC3E}">
        <p14:creationId xmlns:p14="http://schemas.microsoft.com/office/powerpoint/2010/main" val="348903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F7C0-A600-11B4-3326-DEC1FED8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BF536E-E27B-458C-ECA3-7B5244624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6191634"/>
            <a:ext cx="4096322" cy="4477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7CC847-2B81-60AE-43FD-F7B85790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E056E593-5799-6B21-34DE-A014D39DE95F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3.1.b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MODEL - TRAINING – EVALUATION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F9BE5-355D-D25B-EDFB-A7CA01B1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21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FBBDE-3610-5771-A460-A041A95D0564}"/>
              </a:ext>
            </a:extLst>
          </p:cNvPr>
          <p:cNvSpPr txBox="1"/>
          <p:nvPr/>
        </p:nvSpPr>
        <p:spPr>
          <a:xfrm>
            <a:off x="283927" y="1418221"/>
            <a:ext cx="544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DETECT MODEL: </a:t>
            </a:r>
            <a:r>
              <a:rPr lang="en-US" b="1" dirty="0">
                <a:solidFill>
                  <a:srgbClr val="0070C0"/>
                </a:solidFill>
              </a:rPr>
              <a:t>YOLOv8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D2610A-C65D-8D68-C01B-2936F8536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494" y="2509520"/>
            <a:ext cx="5112186" cy="4180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CCE469-3791-2153-237F-39C6D2E246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-895"/>
          <a:stretch/>
        </p:blipFill>
        <p:spPr>
          <a:xfrm>
            <a:off x="283927" y="1881727"/>
            <a:ext cx="5812073" cy="48319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912EAE-3162-A8ED-907A-6E7B6B92A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077" y="4084320"/>
            <a:ext cx="504834" cy="213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71AA3B-1858-D680-2AD3-DB0277A6E485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</p:spTree>
    <p:extLst>
      <p:ext uri="{BB962C8B-B14F-4D97-AF65-F5344CB8AC3E}">
        <p14:creationId xmlns:p14="http://schemas.microsoft.com/office/powerpoint/2010/main" val="3059254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13FB2-26F8-BEAF-7EE7-D725886B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FB34C10-7DB9-3456-83EA-81CB52A679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906CD78-A648-3237-DAE4-AC58597376B2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3.1.b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MODEL - TRAINING – EVALUATION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E9E69-10A3-CB05-65E8-5ABD0B8E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22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3E36F-3E7C-81FE-CEBE-5952E0DFAF7A}"/>
              </a:ext>
            </a:extLst>
          </p:cNvPr>
          <p:cNvSpPr txBox="1"/>
          <p:nvPr/>
        </p:nvSpPr>
        <p:spPr>
          <a:xfrm>
            <a:off x="238760" y="1423395"/>
            <a:ext cx="630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MODULE 1: </a:t>
            </a:r>
            <a:r>
              <a:rPr lang="en-US" b="1" dirty="0">
                <a:solidFill>
                  <a:srgbClr val="0070C0"/>
                </a:solidFill>
              </a:rPr>
              <a:t>BOTTLE CHECK – CNN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A715A-5E8E-730C-C1C3-5BD79328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0" y="6455750"/>
            <a:ext cx="6020640" cy="17147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68929F-E618-503D-9BB7-AA25CB92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08864"/>
              </p:ext>
            </p:extLst>
          </p:nvPr>
        </p:nvGraphicFramePr>
        <p:xfrm>
          <a:off x="477519" y="1800618"/>
          <a:ext cx="11104880" cy="473431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86765">
                  <a:extLst>
                    <a:ext uri="{9D8B030D-6E8A-4147-A177-3AD203B41FA5}">
                      <a16:colId xmlns:a16="http://schemas.microsoft.com/office/drawing/2014/main" val="404583294"/>
                    </a:ext>
                  </a:extLst>
                </a:gridCol>
                <a:gridCol w="1265351">
                  <a:extLst>
                    <a:ext uri="{9D8B030D-6E8A-4147-A177-3AD203B41FA5}">
                      <a16:colId xmlns:a16="http://schemas.microsoft.com/office/drawing/2014/main" val="2610092628"/>
                    </a:ext>
                  </a:extLst>
                </a:gridCol>
                <a:gridCol w="2922421">
                  <a:extLst>
                    <a:ext uri="{9D8B030D-6E8A-4147-A177-3AD203B41FA5}">
                      <a16:colId xmlns:a16="http://schemas.microsoft.com/office/drawing/2014/main" val="4020274302"/>
                    </a:ext>
                  </a:extLst>
                </a:gridCol>
                <a:gridCol w="1776781">
                  <a:extLst>
                    <a:ext uri="{9D8B030D-6E8A-4147-A177-3AD203B41FA5}">
                      <a16:colId xmlns:a16="http://schemas.microsoft.com/office/drawing/2014/main" val="1409818055"/>
                    </a:ext>
                  </a:extLst>
                </a:gridCol>
                <a:gridCol w="1776781">
                  <a:extLst>
                    <a:ext uri="{9D8B030D-6E8A-4147-A177-3AD203B41FA5}">
                      <a16:colId xmlns:a16="http://schemas.microsoft.com/office/drawing/2014/main" val="293303188"/>
                    </a:ext>
                  </a:extLst>
                </a:gridCol>
                <a:gridCol w="1776781">
                  <a:extLst>
                    <a:ext uri="{9D8B030D-6E8A-4147-A177-3AD203B41FA5}">
                      <a16:colId xmlns:a16="http://schemas.microsoft.com/office/drawing/2014/main" val="2627531071"/>
                    </a:ext>
                  </a:extLst>
                </a:gridCol>
              </a:tblGrid>
              <a:tr h="64706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      </a:t>
                      </a: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CNN (Custom)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VGG16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solidFill>
                            <a:srgbClr val="FFFF00"/>
                          </a:solidFill>
                          <a:effectLst/>
                        </a:rPr>
                        <a:t>VGG19</a:t>
                      </a:r>
                      <a:endParaRPr lang="en-US" sz="140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solidFill>
                            <a:schemeClr val="bg1"/>
                          </a:solidFill>
                          <a:effectLst/>
                        </a:rPr>
                        <a:t>ResNet18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extLst>
                  <a:ext uri="{0D108BD9-81ED-4DB2-BD59-A6C34878D82A}">
                    <a16:rowId xmlns:a16="http://schemas.microsoft.com/office/drawing/2014/main" val="1271834629"/>
                  </a:ext>
                </a:extLst>
              </a:tr>
              <a:tr h="11896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Recall     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               Good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                 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0.97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1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0.94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1694562"/>
                  </a:ext>
                </a:extLst>
              </a:tr>
              <a:tr h="5314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Error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1" kern="100" dirty="0">
                          <a:solidFill>
                            <a:srgbClr val="00B050"/>
                          </a:solidFill>
                          <a:effectLst/>
                        </a:rPr>
                        <a:t>0.99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0.94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1" kern="100" dirty="0">
                          <a:solidFill>
                            <a:srgbClr val="00B050"/>
                          </a:solidFill>
                          <a:effectLst/>
                        </a:rPr>
                        <a:t>0.99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kern="100" dirty="0">
                          <a:solidFill>
                            <a:schemeClr val="tx1"/>
                          </a:solidFill>
                          <a:effectLst/>
                        </a:rPr>
                        <a:t>0.97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9968165"/>
                  </a:ext>
                </a:extLst>
              </a:tr>
              <a:tr h="58878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Precision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Good          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0.96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0.84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0.96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0.92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900209"/>
                  </a:ext>
                </a:extLst>
              </a:tr>
              <a:tr h="582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Error</a:t>
                      </a:r>
                      <a:endParaRPr lang="en-US" sz="1400" kern="100" dirty="0">
                        <a:effectLst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0.99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1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1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0.98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3501332"/>
                  </a:ext>
                </a:extLst>
              </a:tr>
              <a:tr h="48207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Accuracy</a:t>
                      </a:r>
                      <a:r>
                        <a:rPr lang="en-US" sz="1400" kern="100" dirty="0">
                          <a:effectLst/>
                        </a:rPr>
                        <a:t> (test set)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0.98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0.95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effectLst/>
                        </a:rPr>
                        <a:t>0.99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0.96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1119300"/>
                  </a:ext>
                </a:extLst>
              </a:tr>
              <a:tr h="58776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Average speed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(1/100 image)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1" kern="100" dirty="0">
                          <a:solidFill>
                            <a:srgbClr val="FF0000"/>
                          </a:solidFill>
                          <a:effectLst/>
                        </a:rPr>
                        <a:t>103.8 ms</a:t>
                      </a:r>
                      <a:endParaRPr lang="en-US" sz="1400" b="1" kern="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r>
                        <a:rPr lang="en-US" sz="1400" kern="100" dirty="0">
                          <a:effectLst/>
                        </a:rPr>
                        <a:t>75.7 </a:t>
                      </a:r>
                      <a:r>
                        <a:rPr lang="vi-VN" sz="1400" kern="100" dirty="0">
                          <a:effectLst/>
                        </a:rPr>
                        <a:t>ms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solidFill>
                            <a:srgbClr val="92D050"/>
                          </a:solidFill>
                          <a:effectLst/>
                        </a:rPr>
                        <a:t> </a:t>
                      </a:r>
                      <a:r>
                        <a:rPr lang="en-US" sz="1400" b="1" kern="100" dirty="0">
                          <a:solidFill>
                            <a:srgbClr val="92D050"/>
                          </a:solidFill>
                          <a:effectLst/>
                        </a:rPr>
                        <a:t>78.1 </a:t>
                      </a:r>
                      <a:r>
                        <a:rPr lang="en-US" sz="1400" b="1" kern="100" dirty="0" err="1">
                          <a:solidFill>
                            <a:srgbClr val="92D050"/>
                          </a:solidFill>
                          <a:effectLst/>
                        </a:rPr>
                        <a:t>ms</a:t>
                      </a:r>
                      <a:endParaRPr lang="en-US" sz="1400" b="1" kern="100" dirty="0">
                        <a:solidFill>
                          <a:srgbClr val="92D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r>
                        <a:rPr lang="vi-VN" sz="1400" b="0" kern="1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vi-VN" sz="1400" b="0" kern="100" dirty="0">
                          <a:solidFill>
                            <a:schemeClr val="tx1"/>
                          </a:solidFill>
                          <a:effectLst/>
                        </a:rPr>
                        <a:t>.9 ms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9369529"/>
                  </a:ext>
                </a:extLst>
              </a:tr>
              <a:tr h="50999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Parameters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79.905.560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19.041.346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24.351.042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r>
                        <a:rPr lang="vi-VN" sz="14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vi-VN" sz="1400" b="0" kern="100" dirty="0">
                          <a:solidFill>
                            <a:schemeClr val="tx1"/>
                          </a:solidFill>
                          <a:effectLst/>
                        </a:rPr>
                        <a:t>.188.354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13210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30A21A-23C7-8E48-8F48-70BA22342820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</p:spTree>
    <p:extLst>
      <p:ext uri="{BB962C8B-B14F-4D97-AF65-F5344CB8AC3E}">
        <p14:creationId xmlns:p14="http://schemas.microsoft.com/office/powerpoint/2010/main" val="1204405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0D251-D1A6-7E56-FA2B-51A4B051A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922DDAA-0A10-9E45-AB13-4A575938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7D831E0D-CE00-E4E6-F70A-B0D7D05FEC0C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3.1.b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MODEL - TRAINING – EVALUATION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EC9CF-3BA0-94B4-D76C-0BEE7B65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23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F08B3-80A2-795C-2EDA-0345827A9D97}"/>
              </a:ext>
            </a:extLst>
          </p:cNvPr>
          <p:cNvSpPr txBox="1"/>
          <p:nvPr/>
        </p:nvSpPr>
        <p:spPr>
          <a:xfrm>
            <a:off x="259079" y="1417982"/>
            <a:ext cx="630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MODULE 1: </a:t>
            </a:r>
            <a:r>
              <a:rPr lang="en-US" b="1" dirty="0">
                <a:solidFill>
                  <a:srgbClr val="0070C0"/>
                </a:solidFill>
              </a:rPr>
              <a:t>BOTTLE CHECK – CNN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2C270-82D4-3039-8277-0E9B3466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00" y="6461223"/>
            <a:ext cx="6020640" cy="171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056A5-1E8B-96C7-4EBB-E33093210ED1}"/>
              </a:ext>
            </a:extLst>
          </p:cNvPr>
          <p:cNvSpPr txBox="1"/>
          <p:nvPr/>
        </p:nvSpPr>
        <p:spPr>
          <a:xfrm>
            <a:off x="5615740" y="1812332"/>
            <a:ext cx="960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0: Good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1: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50997-45E7-B369-4D6A-C9D08E60CB3F}"/>
              </a:ext>
            </a:extLst>
          </p:cNvPr>
          <p:cNvSpPr txBox="1"/>
          <p:nvPr/>
        </p:nvSpPr>
        <p:spPr>
          <a:xfrm>
            <a:off x="283927" y="186823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Model: VGG19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A2991-57C0-1A62-516D-E3EF07FD844B}"/>
              </a:ext>
            </a:extLst>
          </p:cNvPr>
          <p:cNvSpPr txBox="1"/>
          <p:nvPr/>
        </p:nvSpPr>
        <p:spPr>
          <a:xfrm>
            <a:off x="8588482" y="1714343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Predict: Test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F2162-AB50-55D0-8B88-DAF29BA74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0" b="1995"/>
          <a:stretch/>
        </p:blipFill>
        <p:spPr>
          <a:xfrm>
            <a:off x="366620" y="2647750"/>
            <a:ext cx="6094279" cy="3905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A069F-CA9F-017E-D933-2065B98E38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9"/>
          <a:stretch/>
        </p:blipFill>
        <p:spPr>
          <a:xfrm>
            <a:off x="6743179" y="2287791"/>
            <a:ext cx="5164894" cy="44026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9D930E-5AD2-D835-FF81-519D5682DBCE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</p:spTree>
    <p:extLst>
      <p:ext uri="{BB962C8B-B14F-4D97-AF65-F5344CB8AC3E}">
        <p14:creationId xmlns:p14="http://schemas.microsoft.com/office/powerpoint/2010/main" val="2116450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AB601-AB3E-3822-33DA-0FF61784A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0388F27-80F4-2016-2D3C-C53B69D910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174A4A8E-15BE-F004-3DE1-30D4353C9FB9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3.1.b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MODEL - TRAINING – EVALUATION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BF727-0799-D2F0-A081-89B63053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24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5D182-0D6B-D2FE-4D7E-E136F885D606}"/>
              </a:ext>
            </a:extLst>
          </p:cNvPr>
          <p:cNvSpPr txBox="1"/>
          <p:nvPr/>
        </p:nvSpPr>
        <p:spPr>
          <a:xfrm>
            <a:off x="223520" y="1423395"/>
            <a:ext cx="699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MODULE 3: </a:t>
            </a:r>
            <a:r>
              <a:rPr lang="en-US" b="1" dirty="0">
                <a:solidFill>
                  <a:srgbClr val="0070C0"/>
                </a:solidFill>
              </a:rPr>
              <a:t>LABEL CHECK – CNN MODEL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7A2163-C197-D092-F6B8-CE3443A50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60584"/>
              </p:ext>
            </p:extLst>
          </p:nvPr>
        </p:nvGraphicFramePr>
        <p:xfrm>
          <a:off x="477520" y="1800618"/>
          <a:ext cx="11104882" cy="484378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367901">
                  <a:extLst>
                    <a:ext uri="{9D8B030D-6E8A-4147-A177-3AD203B41FA5}">
                      <a16:colId xmlns:a16="http://schemas.microsoft.com/office/drawing/2014/main" val="404583294"/>
                    </a:ext>
                  </a:extLst>
                </a:gridCol>
                <a:gridCol w="1090820">
                  <a:extLst>
                    <a:ext uri="{9D8B030D-6E8A-4147-A177-3AD203B41FA5}">
                      <a16:colId xmlns:a16="http://schemas.microsoft.com/office/drawing/2014/main" val="2610092628"/>
                    </a:ext>
                  </a:extLst>
                </a:gridCol>
                <a:gridCol w="2519329">
                  <a:extLst>
                    <a:ext uri="{9D8B030D-6E8A-4147-A177-3AD203B41FA5}">
                      <a16:colId xmlns:a16="http://schemas.microsoft.com/office/drawing/2014/main" val="4020274302"/>
                    </a:ext>
                  </a:extLst>
                </a:gridCol>
                <a:gridCol w="1531708">
                  <a:extLst>
                    <a:ext uri="{9D8B030D-6E8A-4147-A177-3AD203B41FA5}">
                      <a16:colId xmlns:a16="http://schemas.microsoft.com/office/drawing/2014/main" val="1409818055"/>
                    </a:ext>
                  </a:extLst>
                </a:gridCol>
                <a:gridCol w="1531708">
                  <a:extLst>
                    <a:ext uri="{9D8B030D-6E8A-4147-A177-3AD203B41FA5}">
                      <a16:colId xmlns:a16="http://schemas.microsoft.com/office/drawing/2014/main" val="293303188"/>
                    </a:ext>
                  </a:extLst>
                </a:gridCol>
                <a:gridCol w="1531708">
                  <a:extLst>
                    <a:ext uri="{9D8B030D-6E8A-4147-A177-3AD203B41FA5}">
                      <a16:colId xmlns:a16="http://schemas.microsoft.com/office/drawing/2014/main" val="2627531071"/>
                    </a:ext>
                  </a:extLst>
                </a:gridCol>
                <a:gridCol w="1531708">
                  <a:extLst>
                    <a:ext uri="{9D8B030D-6E8A-4147-A177-3AD203B41FA5}">
                      <a16:colId xmlns:a16="http://schemas.microsoft.com/office/drawing/2014/main" val="1311364945"/>
                    </a:ext>
                  </a:extLst>
                </a:gridCol>
              </a:tblGrid>
              <a:tr h="64706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      </a:t>
                      </a: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CNN (Custom)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VGG16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VGG19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solidFill>
                            <a:srgbClr val="FFFF00"/>
                          </a:solidFill>
                          <a:effectLst/>
                        </a:rPr>
                        <a:t>ResNet18</a:t>
                      </a:r>
                      <a:endParaRPr lang="en-US" sz="140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ResNet34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extLst>
                  <a:ext uri="{0D108BD9-81ED-4DB2-BD59-A6C34878D82A}">
                    <a16:rowId xmlns:a16="http://schemas.microsoft.com/office/drawing/2014/main" val="1271834629"/>
                  </a:ext>
                </a:extLst>
              </a:tr>
              <a:tr h="11896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Recall     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               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Good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                 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0.87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1.00</a:t>
                      </a:r>
                      <a:endParaRPr lang="en-US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0.97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extLst>
                  <a:ext uri="{0D108BD9-81ED-4DB2-BD59-A6C34878D82A}">
                    <a16:rowId xmlns:a16="http://schemas.microsoft.com/office/drawing/2014/main" val="2341694562"/>
                  </a:ext>
                </a:extLst>
              </a:tr>
              <a:tr h="6915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Error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effectLst/>
                        </a:rPr>
                        <a:t>0.97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0.93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effectLst/>
                        </a:rPr>
                        <a:t>0.96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effectLst/>
                        </a:rPr>
                        <a:t>0.96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effectLst/>
                        </a:rPr>
                        <a:t>0.96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extLst>
                  <a:ext uri="{0D108BD9-81ED-4DB2-BD59-A6C34878D82A}">
                    <a16:rowId xmlns:a16="http://schemas.microsoft.com/office/drawing/2014/main" val="3009968165"/>
                  </a:ext>
                </a:extLst>
              </a:tr>
              <a:tr h="58878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Precision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Good          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0.97</a:t>
                      </a: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0.93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0.96</a:t>
                      </a:r>
                      <a:endParaRPr lang="en-US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extLst>
                  <a:ext uri="{0D108BD9-81ED-4DB2-BD59-A6C34878D82A}">
                    <a16:rowId xmlns:a16="http://schemas.microsoft.com/office/drawing/2014/main" val="95900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Error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0.88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1.00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0.98</a:t>
                      </a:r>
                      <a:endParaRPr lang="en-US" sz="1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extLst>
                  <a:ext uri="{0D108BD9-81ED-4DB2-BD59-A6C34878D82A}">
                    <a16:rowId xmlns:a16="http://schemas.microsoft.com/office/drawing/2014/main" val="4083501332"/>
                  </a:ext>
                </a:extLst>
              </a:tr>
              <a:tr h="48207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Accuracy</a:t>
                      </a:r>
                      <a:r>
                        <a:rPr lang="en-US" sz="1400" kern="100" dirty="0">
                          <a:effectLst/>
                        </a:rPr>
                        <a:t> (test set)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92%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95.5%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effectLst/>
                        </a:rPr>
                        <a:t>96%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effectLst/>
                        </a:rPr>
                        <a:t>96%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effectLst/>
                        </a:rPr>
                        <a:t>96.75%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extLst>
                  <a:ext uri="{0D108BD9-81ED-4DB2-BD59-A6C34878D82A}">
                    <a16:rowId xmlns:a16="http://schemas.microsoft.com/office/drawing/2014/main" val="2201119300"/>
                  </a:ext>
                </a:extLst>
              </a:tr>
              <a:tr h="58776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Average speed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(1/100 image)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</a:rPr>
                        <a:t>90.71 </a:t>
                      </a:r>
                      <a:r>
                        <a:rPr lang="en-US" sz="1400" b="1" kern="100" dirty="0" err="1">
                          <a:solidFill>
                            <a:srgbClr val="FF0000"/>
                          </a:solidFill>
                          <a:effectLst/>
                        </a:rPr>
                        <a:t>ms</a:t>
                      </a:r>
                      <a:endParaRPr lang="en-US" sz="1400" b="1" kern="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83.42 </a:t>
                      </a:r>
                      <a:r>
                        <a:rPr lang="en-US" sz="1400" kern="100" dirty="0" err="1">
                          <a:effectLst/>
                        </a:rPr>
                        <a:t>ms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85.77 </a:t>
                      </a:r>
                      <a:r>
                        <a:rPr lang="en-US" sz="1400" kern="100" dirty="0" err="1">
                          <a:effectLst/>
                        </a:rPr>
                        <a:t>ms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effectLst/>
                        </a:rPr>
                        <a:t>64.46 </a:t>
                      </a:r>
                      <a:r>
                        <a:rPr lang="en-US" sz="1400" b="1" kern="100" dirty="0" err="1">
                          <a:solidFill>
                            <a:srgbClr val="00B050"/>
                          </a:solidFill>
                          <a:effectLst/>
                        </a:rPr>
                        <a:t>ms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78.77 </a:t>
                      </a:r>
                      <a:r>
                        <a:rPr lang="en-US" sz="1400" kern="100" dirty="0" err="1">
                          <a:effectLst/>
                        </a:rPr>
                        <a:t>ms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extLst>
                  <a:ext uri="{0D108BD9-81ED-4DB2-BD59-A6C34878D82A}">
                    <a16:rowId xmlns:a16="http://schemas.microsoft.com/office/drawing/2014/main" val="3979369529"/>
                  </a:ext>
                </a:extLst>
              </a:tr>
              <a:tr h="50999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Parameters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23.760.162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15.766.850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21.076.546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12.600.450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23.290.178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extLst>
                  <a:ext uri="{0D108BD9-81ED-4DB2-BD59-A6C34878D82A}">
                    <a16:rowId xmlns:a16="http://schemas.microsoft.com/office/drawing/2014/main" val="166132106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66294FC-7CEC-CED6-2DAE-BFFB85253728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</p:spTree>
    <p:extLst>
      <p:ext uri="{BB962C8B-B14F-4D97-AF65-F5344CB8AC3E}">
        <p14:creationId xmlns:p14="http://schemas.microsoft.com/office/powerpoint/2010/main" val="327446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4B70-C3E8-A069-8DA5-398240E4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070FE8E-8C9A-8CED-9452-8BB05ABFC9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352E4227-2266-4177-DAF4-0824A941642D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3.1.b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MODEL - TRAINING – EVALUATION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99832-364D-5D27-7E80-386C1824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25</a:t>
            </a:fld>
            <a:endParaRPr lang="x-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9E871-D238-6595-1C87-6BAB83E6E900}"/>
              </a:ext>
            </a:extLst>
          </p:cNvPr>
          <p:cNvSpPr txBox="1"/>
          <p:nvPr/>
        </p:nvSpPr>
        <p:spPr>
          <a:xfrm>
            <a:off x="283927" y="1388935"/>
            <a:ext cx="699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MODULE 3: </a:t>
            </a:r>
            <a:r>
              <a:rPr lang="en-US" b="1" dirty="0">
                <a:solidFill>
                  <a:srgbClr val="0070C0"/>
                </a:solidFill>
              </a:rPr>
              <a:t>LABEL CHECK – CNN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6F412-BD9E-3652-98EA-2FCE029B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6166506"/>
            <a:ext cx="4896533" cy="523948"/>
          </a:xfrm>
          <a:prstGeom prst="rect">
            <a:avLst/>
          </a:prstGeom>
        </p:spPr>
      </p:pic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35666AB4-6D82-8A9B-233F-34C29311F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27" y="2464815"/>
            <a:ext cx="6302873" cy="407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ông có mô tả.">
            <a:extLst>
              <a:ext uri="{FF2B5EF4-FFF2-40B4-BE49-F238E27FC236}">
                <a16:creationId xmlns:a16="http://schemas.microsoft.com/office/drawing/2014/main" id="{5C55025C-D05F-C03D-7AEA-AC43DDE4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963" y="2295940"/>
            <a:ext cx="5063110" cy="43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A851CD-5757-02D6-7194-94BC6F00DDE6}"/>
              </a:ext>
            </a:extLst>
          </p:cNvPr>
          <p:cNvSpPr txBox="1"/>
          <p:nvPr/>
        </p:nvSpPr>
        <p:spPr>
          <a:xfrm>
            <a:off x="5615740" y="1812332"/>
            <a:ext cx="960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0: Good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1: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766A7-FFB2-7CAD-F7FA-D75BB20C9D46}"/>
              </a:ext>
            </a:extLst>
          </p:cNvPr>
          <p:cNvSpPr txBox="1"/>
          <p:nvPr/>
        </p:nvSpPr>
        <p:spPr>
          <a:xfrm>
            <a:off x="8588482" y="1714343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Predict: Test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4EF4F0-4C75-688E-AA2E-03E99003F8A0}"/>
              </a:ext>
            </a:extLst>
          </p:cNvPr>
          <p:cNvSpPr txBox="1"/>
          <p:nvPr/>
        </p:nvSpPr>
        <p:spPr>
          <a:xfrm>
            <a:off x="283927" y="1868231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Model: Resnet 18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3E2614-B0E6-7DE2-93DA-7FFE34A4B28B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</p:spTree>
    <p:extLst>
      <p:ext uri="{BB962C8B-B14F-4D97-AF65-F5344CB8AC3E}">
        <p14:creationId xmlns:p14="http://schemas.microsoft.com/office/powerpoint/2010/main" val="3235021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4B70-C3E8-A069-8DA5-398240E4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35825B-8CE2-782D-6E17-EB112D90E336}"/>
              </a:ext>
            </a:extLst>
          </p:cNvPr>
          <p:cNvCxnSpPr/>
          <p:nvPr/>
        </p:nvCxnSpPr>
        <p:spPr>
          <a:xfrm>
            <a:off x="1759367" y="2514900"/>
            <a:ext cx="83351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562BE4-1F73-68E1-5618-E4F0AFCEA2D0}"/>
              </a:ext>
            </a:extLst>
          </p:cNvPr>
          <p:cNvCxnSpPr>
            <a:cxnSpLocks/>
          </p:cNvCxnSpPr>
          <p:nvPr/>
        </p:nvCxnSpPr>
        <p:spPr>
          <a:xfrm flipH="1">
            <a:off x="2592884" y="1870673"/>
            <a:ext cx="1116100" cy="64422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070FE8E-8C9A-8CED-9452-8BB05ABFC9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352E4227-2266-4177-DAF4-0824A941642D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3.1.b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MODEL - TRAINING – EVALUATION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9E871-D238-6595-1C87-6BAB83E6E900}"/>
              </a:ext>
            </a:extLst>
          </p:cNvPr>
          <p:cNvSpPr txBox="1"/>
          <p:nvPr/>
        </p:nvSpPr>
        <p:spPr>
          <a:xfrm>
            <a:off x="218490" y="1468701"/>
            <a:ext cx="699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MODULE 2: </a:t>
            </a:r>
            <a:r>
              <a:rPr lang="en-US" b="1" dirty="0">
                <a:solidFill>
                  <a:srgbClr val="0070C0"/>
                </a:solidFill>
              </a:rPr>
              <a:t>WATER LEVEL CHECK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6F412-BD9E-3652-98EA-2FCE029B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6166506"/>
            <a:ext cx="4896533" cy="523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EF4F0-4C75-688E-AA2E-03E99003F8A0}"/>
              </a:ext>
            </a:extLst>
          </p:cNvPr>
          <p:cNvSpPr txBox="1"/>
          <p:nvPr/>
        </p:nvSpPr>
        <p:spPr>
          <a:xfrm>
            <a:off x="218490" y="5463232"/>
            <a:ext cx="6507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Detects 2 objects: bottle and water level.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Filter out water level objects that do not intersect with the bottle.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Assign the same id to both bottle and water level.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Calculate the height ratio, compare it with the predetermined ratio (calculated on products that are considered good).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81FC317-1F25-BA90-7EA7-F4F9252B9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234112"/>
              </p:ext>
            </p:extLst>
          </p:nvPr>
        </p:nvGraphicFramePr>
        <p:xfrm>
          <a:off x="6594980" y="1672622"/>
          <a:ext cx="4987421" cy="109079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479779">
                  <a:extLst>
                    <a:ext uri="{9D8B030D-6E8A-4147-A177-3AD203B41FA5}">
                      <a16:colId xmlns:a16="http://schemas.microsoft.com/office/drawing/2014/main" val="1799489914"/>
                    </a:ext>
                  </a:extLst>
                </a:gridCol>
                <a:gridCol w="2507642">
                  <a:extLst>
                    <a:ext uri="{9D8B030D-6E8A-4147-A177-3AD203B41FA5}">
                      <a16:colId xmlns:a16="http://schemas.microsoft.com/office/drawing/2014/main" val="283837965"/>
                    </a:ext>
                  </a:extLst>
                </a:gridCol>
              </a:tblGrid>
              <a:tr h="36359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264180"/>
                  </a:ext>
                </a:extLst>
              </a:tr>
              <a:tr h="36359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Number of bottles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811536"/>
                  </a:ext>
                </a:extLst>
              </a:tr>
              <a:tr h="36359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82805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E3FCCE8-1214-71A6-5D65-5AC0CF8E7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67" t="15862" r="43333" b="17798"/>
          <a:stretch/>
        </p:blipFill>
        <p:spPr>
          <a:xfrm>
            <a:off x="472974" y="2398052"/>
            <a:ext cx="2255520" cy="30330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B84967-0FFE-0138-B510-E250C7DC336C}"/>
              </a:ext>
            </a:extLst>
          </p:cNvPr>
          <p:cNvSpPr/>
          <p:nvPr/>
        </p:nvSpPr>
        <p:spPr>
          <a:xfrm>
            <a:off x="2457274" y="2105724"/>
            <a:ext cx="825330" cy="2826930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3198D9-0FD5-AEB9-5417-7DB4A94151E9}"/>
              </a:ext>
            </a:extLst>
          </p:cNvPr>
          <p:cNvCxnSpPr>
            <a:cxnSpLocks/>
          </p:cNvCxnSpPr>
          <p:nvPr/>
        </p:nvCxnSpPr>
        <p:spPr>
          <a:xfrm flipV="1">
            <a:off x="1759367" y="1870673"/>
            <a:ext cx="1110572" cy="608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83431A-36CB-9816-D505-178FF3EDA52B}"/>
              </a:ext>
            </a:extLst>
          </p:cNvPr>
          <p:cNvCxnSpPr>
            <a:cxnSpLocks/>
          </p:cNvCxnSpPr>
          <p:nvPr/>
        </p:nvCxnSpPr>
        <p:spPr>
          <a:xfrm flipH="1">
            <a:off x="1740604" y="4197169"/>
            <a:ext cx="1129335" cy="512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108ED7-5970-39F4-5EA4-F51292FB26A6}"/>
              </a:ext>
            </a:extLst>
          </p:cNvPr>
          <p:cNvCxnSpPr>
            <a:cxnSpLocks/>
          </p:cNvCxnSpPr>
          <p:nvPr/>
        </p:nvCxnSpPr>
        <p:spPr>
          <a:xfrm flipH="1">
            <a:off x="3282604" y="4212569"/>
            <a:ext cx="426380" cy="170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BA6DFD-A819-2E99-1818-D80AF6B3CF00}"/>
              </a:ext>
            </a:extLst>
          </p:cNvPr>
          <p:cNvCxnSpPr>
            <a:cxnSpLocks/>
          </p:cNvCxnSpPr>
          <p:nvPr/>
        </p:nvCxnSpPr>
        <p:spPr>
          <a:xfrm flipV="1">
            <a:off x="1741596" y="4932654"/>
            <a:ext cx="708667" cy="385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5F983-4CDA-441E-C8D2-F3A242D6443B}"/>
              </a:ext>
            </a:extLst>
          </p:cNvPr>
          <p:cNvSpPr/>
          <p:nvPr/>
        </p:nvSpPr>
        <p:spPr>
          <a:xfrm>
            <a:off x="2873494" y="1870673"/>
            <a:ext cx="835490" cy="2326496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7A10349-EB2D-705A-3D4B-FE659D5D776F}"/>
              </a:ext>
            </a:extLst>
          </p:cNvPr>
          <p:cNvCxnSpPr>
            <a:cxnSpLocks/>
          </p:cNvCxnSpPr>
          <p:nvPr/>
        </p:nvCxnSpPr>
        <p:spPr>
          <a:xfrm>
            <a:off x="1759367" y="4709609"/>
            <a:ext cx="603367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796D41-A026-6475-9678-0C704804231C}"/>
              </a:ext>
            </a:extLst>
          </p:cNvPr>
          <p:cNvCxnSpPr>
            <a:cxnSpLocks/>
          </p:cNvCxnSpPr>
          <p:nvPr/>
        </p:nvCxnSpPr>
        <p:spPr>
          <a:xfrm flipV="1">
            <a:off x="2566496" y="4935025"/>
            <a:ext cx="708667" cy="385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394630-901B-DA0D-F8BF-435B8CEF37A6}"/>
              </a:ext>
            </a:extLst>
          </p:cNvPr>
          <p:cNvCxnSpPr/>
          <p:nvPr/>
        </p:nvCxnSpPr>
        <p:spPr>
          <a:xfrm flipH="1">
            <a:off x="1740604" y="2479340"/>
            <a:ext cx="18763" cy="28388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EA016F9-BD65-0B5E-DDAB-03085B655D3C}"/>
              </a:ext>
            </a:extLst>
          </p:cNvPr>
          <p:cNvCxnSpPr>
            <a:cxnSpLocks/>
          </p:cNvCxnSpPr>
          <p:nvPr/>
        </p:nvCxnSpPr>
        <p:spPr>
          <a:xfrm flipH="1">
            <a:off x="2562941" y="2521447"/>
            <a:ext cx="29943" cy="279674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A2DBE1-E4DD-9CA2-1A04-A128B0645F4D}"/>
              </a:ext>
            </a:extLst>
          </p:cNvPr>
          <p:cNvCxnSpPr/>
          <p:nvPr/>
        </p:nvCxnSpPr>
        <p:spPr>
          <a:xfrm>
            <a:off x="1749985" y="5318188"/>
            <a:ext cx="8279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A339E4-CA66-C617-3B63-8287B0E1EAC6}"/>
              </a:ext>
            </a:extLst>
          </p:cNvPr>
          <p:cNvCxnSpPr/>
          <p:nvPr/>
        </p:nvCxnSpPr>
        <p:spPr>
          <a:xfrm>
            <a:off x="2457274" y="4383410"/>
            <a:ext cx="833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062CB77-5D71-80AF-344E-94DAD0C54A68}"/>
              </a:ext>
            </a:extLst>
          </p:cNvPr>
          <p:cNvCxnSpPr>
            <a:cxnSpLocks/>
          </p:cNvCxnSpPr>
          <p:nvPr/>
        </p:nvCxnSpPr>
        <p:spPr>
          <a:xfrm flipH="1">
            <a:off x="2562941" y="4383410"/>
            <a:ext cx="712222" cy="32619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0F0AA81-52FF-0B16-EA1C-529ACE72EAD2}"/>
              </a:ext>
            </a:extLst>
          </p:cNvPr>
          <p:cNvCxnSpPr>
            <a:cxnSpLocks/>
          </p:cNvCxnSpPr>
          <p:nvPr/>
        </p:nvCxnSpPr>
        <p:spPr>
          <a:xfrm>
            <a:off x="2457274" y="4709609"/>
            <a:ext cx="13561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069F9F4-E744-13BE-D549-4BB3CCEE97FD}"/>
              </a:ext>
            </a:extLst>
          </p:cNvPr>
          <p:cNvSpPr txBox="1"/>
          <p:nvPr/>
        </p:nvSpPr>
        <p:spPr>
          <a:xfrm>
            <a:off x="3899412" y="4600341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Water level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63E733F-53EA-1086-59DB-44E2C9FA29DB}"/>
              </a:ext>
            </a:extLst>
          </p:cNvPr>
          <p:cNvSpPr txBox="1"/>
          <p:nvPr/>
        </p:nvSpPr>
        <p:spPr>
          <a:xfrm>
            <a:off x="3899412" y="501041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Bottle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8B20597-2E62-12E6-02BB-65BBF4FD401B}"/>
              </a:ext>
            </a:extLst>
          </p:cNvPr>
          <p:cNvCxnSpPr>
            <a:cxnSpLocks/>
          </p:cNvCxnSpPr>
          <p:nvPr/>
        </p:nvCxnSpPr>
        <p:spPr>
          <a:xfrm>
            <a:off x="3708984" y="4212569"/>
            <a:ext cx="280162" cy="46685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F19768E-CB98-0636-2339-7757696FAA13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3289615" y="4902471"/>
            <a:ext cx="609797" cy="261829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6835F0C-F766-39AD-D592-4A24650CCB9A}"/>
              </a:ext>
            </a:extLst>
          </p:cNvPr>
          <p:cNvSpPr txBox="1"/>
          <p:nvPr/>
        </p:nvSpPr>
        <p:spPr>
          <a:xfrm>
            <a:off x="6492239" y="3009679"/>
            <a:ext cx="5751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The accuracy is quite high, but there are still objects that are misjudged because the water level fluctuates too much.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1E5FEAEF-586F-2B43-F4A1-3C300AEB77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77" t="16013" r="54541" b="17647"/>
          <a:stretch/>
        </p:blipFill>
        <p:spPr>
          <a:xfrm>
            <a:off x="8288044" y="3655498"/>
            <a:ext cx="1175462" cy="3033062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FC41818-403D-2F66-6FFF-2A2F4CD26FFD}"/>
              </a:ext>
            </a:extLst>
          </p:cNvPr>
          <p:cNvCxnSpPr>
            <a:cxnSpLocks/>
          </p:cNvCxnSpPr>
          <p:nvPr/>
        </p:nvCxnSpPr>
        <p:spPr>
          <a:xfrm>
            <a:off x="8288044" y="4341256"/>
            <a:ext cx="145539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E21AD1-0E2D-4143-C755-893DFC1C8525}"/>
              </a:ext>
            </a:extLst>
          </p:cNvPr>
          <p:cNvCxnSpPr>
            <a:cxnSpLocks/>
          </p:cNvCxnSpPr>
          <p:nvPr/>
        </p:nvCxnSpPr>
        <p:spPr>
          <a:xfrm>
            <a:off x="8534400" y="4194304"/>
            <a:ext cx="9291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6B417B2-28CC-702F-5BE0-16A3BC7BC710}"/>
              </a:ext>
            </a:extLst>
          </p:cNvPr>
          <p:cNvSpPr txBox="1"/>
          <p:nvPr/>
        </p:nvSpPr>
        <p:spPr>
          <a:xfrm>
            <a:off x="9743440" y="6124952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Actual: </a:t>
            </a:r>
            <a:r>
              <a:rPr lang="en-US" b="1" dirty="0">
                <a:solidFill>
                  <a:srgbClr val="00B050"/>
                </a:solidFill>
              </a:rPr>
              <a:t>GOOD</a:t>
            </a:r>
          </a:p>
          <a:p>
            <a:r>
              <a:rPr lang="en-US" b="1" dirty="0"/>
              <a:t>Predict : </a:t>
            </a:r>
            <a:r>
              <a:rPr lang="en-US" b="1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D6F800A-E9F8-F349-0052-7C3A9B011CFC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</p:spTree>
    <p:extLst>
      <p:ext uri="{BB962C8B-B14F-4D97-AF65-F5344CB8AC3E}">
        <p14:creationId xmlns:p14="http://schemas.microsoft.com/office/powerpoint/2010/main" val="405640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4B70-C3E8-A069-8DA5-398240E4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070FE8E-8C9A-8CED-9452-8BB05ABF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352E4227-2266-4177-DAF4-0824A941642D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3.1.c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PROBLEMS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6F412-BD9E-3652-98EA-2FCE029B5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" y="6166506"/>
            <a:ext cx="4896533" cy="52394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748E1C7-E846-507A-E6B2-BFF125C8C8A1}"/>
              </a:ext>
            </a:extLst>
          </p:cNvPr>
          <p:cNvSpPr/>
          <p:nvPr/>
        </p:nvSpPr>
        <p:spPr>
          <a:xfrm>
            <a:off x="2297051" y="2001673"/>
            <a:ext cx="2543729" cy="131150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ED1E04-77E0-89E2-F2CF-1F2A2FD49243}"/>
              </a:ext>
            </a:extLst>
          </p:cNvPr>
          <p:cNvCxnSpPr>
            <a:endCxn id="12" idx="0"/>
          </p:cNvCxnSpPr>
          <p:nvPr/>
        </p:nvCxnSpPr>
        <p:spPr>
          <a:xfrm>
            <a:off x="1307359" y="1826436"/>
            <a:ext cx="2261557" cy="1752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B50F85-678D-6B3B-A3EA-8A8FF9E7FF0C}"/>
              </a:ext>
            </a:extLst>
          </p:cNvPr>
          <p:cNvCxnSpPr>
            <a:endCxn id="12" idx="3"/>
          </p:cNvCxnSpPr>
          <p:nvPr/>
        </p:nvCxnSpPr>
        <p:spPr>
          <a:xfrm>
            <a:off x="1307359" y="2194713"/>
            <a:ext cx="1362212" cy="9264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E807C990-B70C-A41F-3372-72000BA59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 r="24925"/>
          <a:stretch/>
        </p:blipFill>
        <p:spPr bwMode="auto">
          <a:xfrm>
            <a:off x="6536347" y="5739983"/>
            <a:ext cx="4297680" cy="111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208B8E-010A-E25D-CD98-CFEB1EF712B3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1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174F2-9836-1735-743D-6E8CFDE31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90" y="1499128"/>
            <a:ext cx="536869" cy="1814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90FA4-793B-CD72-6D24-E89AABF38B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777" t="16439" b="63230"/>
          <a:stretch/>
        </p:blipFill>
        <p:spPr>
          <a:xfrm>
            <a:off x="3108580" y="2132605"/>
            <a:ext cx="920672" cy="10164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6E2512-D558-6A96-28A8-A23801668D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771" b="19259"/>
          <a:stretch/>
        </p:blipFill>
        <p:spPr>
          <a:xfrm>
            <a:off x="8883120" y="2335813"/>
            <a:ext cx="2958788" cy="2778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CCFE1D-C779-CE7D-3458-8F7BB9FDDB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811" b="8989"/>
          <a:stretch/>
        </p:blipFill>
        <p:spPr>
          <a:xfrm>
            <a:off x="6017256" y="2335813"/>
            <a:ext cx="2667931" cy="27788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C9440AD-0F1D-189B-3DB7-2817E355E1C4}"/>
              </a:ext>
            </a:extLst>
          </p:cNvPr>
          <p:cNvSpPr/>
          <p:nvPr/>
        </p:nvSpPr>
        <p:spPr>
          <a:xfrm>
            <a:off x="6017256" y="4766053"/>
            <a:ext cx="1757680" cy="34861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0B050"/>
                </a:solidFill>
                <a:effectLst/>
                <a:latin typeface="+mj-lt"/>
              </a:rPr>
              <a:t>Operating well</a:t>
            </a:r>
            <a:endParaRPr 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D6CA0-39C1-294C-FE19-60883DB619F5}"/>
              </a:ext>
            </a:extLst>
          </p:cNvPr>
          <p:cNvSpPr/>
          <p:nvPr/>
        </p:nvSpPr>
        <p:spPr>
          <a:xfrm>
            <a:off x="8883120" y="4755893"/>
            <a:ext cx="1757680" cy="34861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0" dirty="0">
                <a:solidFill>
                  <a:srgbClr val="FF0000"/>
                </a:solidFill>
                <a:effectLst/>
                <a:latin typeface="+mj-lt"/>
              </a:rPr>
              <a:t>Operating poorly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CE524E-5272-349E-A322-7B19C13241C8}"/>
              </a:ext>
            </a:extLst>
          </p:cNvPr>
          <p:cNvCxnSpPr>
            <a:cxnSpLocks/>
          </p:cNvCxnSpPr>
          <p:nvPr/>
        </p:nvCxnSpPr>
        <p:spPr>
          <a:xfrm flipH="1">
            <a:off x="9611360" y="5114667"/>
            <a:ext cx="751154" cy="6253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9FA911-26E9-5B53-509B-AE785D2D6FCC}"/>
              </a:ext>
            </a:extLst>
          </p:cNvPr>
          <p:cNvSpPr txBox="1"/>
          <p:nvPr/>
        </p:nvSpPr>
        <p:spPr>
          <a:xfrm>
            <a:off x="5842000" y="1127286"/>
            <a:ext cx="61814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Deploy the system onto previously prepared hardware and add a conveyor belt.</a:t>
            </a:r>
          </a:p>
          <a:p>
            <a:r>
              <a:rPr lang="en-US" sz="1600" dirty="0">
                <a:sym typeface="Wingdings" panose="05000000000000000000" pitchFamily="2" charset="2"/>
              </a:rPr>
              <a:t> The results were very bad.</a:t>
            </a:r>
            <a:endParaRPr lang="en-US" sz="16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896DDB-9BE1-D875-FC6B-BE879D8240D4}"/>
              </a:ext>
            </a:extLst>
          </p:cNvPr>
          <p:cNvCxnSpPr/>
          <p:nvPr/>
        </p:nvCxnSpPr>
        <p:spPr>
          <a:xfrm flipH="1">
            <a:off x="6667496" y="6583680"/>
            <a:ext cx="1107440" cy="0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5B5D77-0928-934F-67DE-CC6B63D6F19B}"/>
              </a:ext>
            </a:extLst>
          </p:cNvPr>
          <p:cNvCxnSpPr/>
          <p:nvPr/>
        </p:nvCxnSpPr>
        <p:spPr>
          <a:xfrm flipH="1">
            <a:off x="6964672" y="6431280"/>
            <a:ext cx="1107440" cy="0"/>
          </a:xfrm>
          <a:prstGeom prst="line">
            <a:avLst/>
          </a:prstGeom>
          <a:ln w="381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25FFE1-E62A-9FF7-003F-1A060413971E}"/>
              </a:ext>
            </a:extLst>
          </p:cNvPr>
          <p:cNvSpPr txBox="1"/>
          <p:nvPr/>
        </p:nvSpPr>
        <p:spPr>
          <a:xfrm>
            <a:off x="6017255" y="5184018"/>
            <a:ext cx="2667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box of the water bottle was found to be very misaligned.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A48B78D-DF0A-BAA2-96D3-E8B678AA0C28}"/>
              </a:ext>
            </a:extLst>
          </p:cNvPr>
          <p:cNvSpPr/>
          <p:nvPr/>
        </p:nvSpPr>
        <p:spPr>
          <a:xfrm rot="10800000">
            <a:off x="5842000" y="5691327"/>
            <a:ext cx="634533" cy="2675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BDD593-B973-09DC-68F8-375F5D1789A8}"/>
              </a:ext>
            </a:extLst>
          </p:cNvPr>
          <p:cNvSpPr txBox="1"/>
          <p:nvPr/>
        </p:nvSpPr>
        <p:spPr>
          <a:xfrm>
            <a:off x="279062" y="3390931"/>
            <a:ext cx="630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most cases of punctured bottles, the model cannot solve them.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4F6CD1-9031-8CB4-5C92-0649348E6F9E}"/>
              </a:ext>
            </a:extLst>
          </p:cNvPr>
          <p:cNvCxnSpPr>
            <a:cxnSpLocks/>
          </p:cNvCxnSpPr>
          <p:nvPr/>
        </p:nvCxnSpPr>
        <p:spPr>
          <a:xfrm>
            <a:off x="477520" y="3823360"/>
            <a:ext cx="51438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AF22424-3B5B-094F-735E-88EFD0C24F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39" t="17014" r="55858" b="12614"/>
          <a:stretch/>
        </p:blipFill>
        <p:spPr>
          <a:xfrm>
            <a:off x="3962909" y="3939939"/>
            <a:ext cx="680895" cy="237947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8183373-58B1-AACC-254E-937E14D6D564}"/>
              </a:ext>
            </a:extLst>
          </p:cNvPr>
          <p:cNvSpPr/>
          <p:nvPr/>
        </p:nvSpPr>
        <p:spPr>
          <a:xfrm>
            <a:off x="3921857" y="4928649"/>
            <a:ext cx="733875" cy="8102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C5DDA2-AF39-7FB1-BB11-08F9183BC0BB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3636426" y="4928649"/>
            <a:ext cx="285431" cy="40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B592D37-5022-365F-FDAB-69C84BFDA8D0}"/>
              </a:ext>
            </a:extLst>
          </p:cNvPr>
          <p:cNvSpPr txBox="1"/>
          <p:nvPr/>
        </p:nvSpPr>
        <p:spPr>
          <a:xfrm>
            <a:off x="3203840" y="4573732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53580CD-7917-6D02-D7D7-0E56E36A7B4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311" t="17980" r="43350" b="12034"/>
          <a:stretch/>
        </p:blipFill>
        <p:spPr>
          <a:xfrm>
            <a:off x="1907823" y="3995468"/>
            <a:ext cx="634846" cy="2323942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D000179-F072-87EB-9C62-0CE3462A6819}"/>
              </a:ext>
            </a:extLst>
          </p:cNvPr>
          <p:cNvCxnSpPr>
            <a:cxnSpLocks/>
          </p:cNvCxnSpPr>
          <p:nvPr/>
        </p:nvCxnSpPr>
        <p:spPr>
          <a:xfrm flipH="1" flipV="1">
            <a:off x="1605835" y="4302373"/>
            <a:ext cx="285431" cy="46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96DC682-2DEB-B41B-CD7E-AD7695AE6EBA}"/>
              </a:ext>
            </a:extLst>
          </p:cNvPr>
          <p:cNvSpPr txBox="1"/>
          <p:nvPr/>
        </p:nvSpPr>
        <p:spPr>
          <a:xfrm>
            <a:off x="1223132" y="393733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4DE8B23-EC44-DA25-4512-53569FE9AD3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311" t="67795" r="43350" b="12034"/>
          <a:stretch/>
        </p:blipFill>
        <p:spPr>
          <a:xfrm>
            <a:off x="247792" y="4556836"/>
            <a:ext cx="1132548" cy="1194909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FA493E5-275B-FFB4-57C8-C3BB1DFB8355}"/>
              </a:ext>
            </a:extLst>
          </p:cNvPr>
          <p:cNvCxnSpPr>
            <a:cxnSpLocks/>
          </p:cNvCxnSpPr>
          <p:nvPr/>
        </p:nvCxnSpPr>
        <p:spPr>
          <a:xfrm>
            <a:off x="1380340" y="4802710"/>
            <a:ext cx="507603" cy="760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F83415-A295-6580-A1D3-436FBA429C46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814066" y="5751745"/>
            <a:ext cx="1068498" cy="49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A6BF0C-BD6C-5B1C-902E-9DB59851B612}"/>
              </a:ext>
            </a:extLst>
          </p:cNvPr>
          <p:cNvSpPr txBox="1"/>
          <p:nvPr/>
        </p:nvSpPr>
        <p:spPr>
          <a:xfrm>
            <a:off x="24833" y="6345293"/>
            <a:ext cx="6563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US" b="1" dirty="0">
                <a:solidFill>
                  <a:srgbClr val="FF0000"/>
                </a:solidFill>
              </a:rPr>
              <a:t> Having problems with detection model and bottle shape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261609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D96A4-6077-63E2-6E3D-DA28A3B34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E35635C-4983-57DC-5089-731EBB97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4" y="6353133"/>
            <a:ext cx="3991532" cy="352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76D048-AB5E-C5E6-3029-E2066D87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402" y="4416486"/>
            <a:ext cx="3056338" cy="2292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BC3CD1-486B-C532-867D-8014B81A22C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C09E38D-4011-4767-B02E-DC087F80BDD7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3.2.a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DATA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F2A2E-2FE3-23D5-D2F8-42B2AF8832D7}"/>
              </a:ext>
            </a:extLst>
          </p:cNvPr>
          <p:cNvSpPr txBox="1"/>
          <p:nvPr/>
        </p:nvSpPr>
        <p:spPr>
          <a:xfrm>
            <a:off x="161631" y="1356444"/>
            <a:ext cx="544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DETECT MODEL: </a:t>
            </a:r>
            <a:r>
              <a:rPr lang="en-US" b="1" dirty="0">
                <a:solidFill>
                  <a:srgbClr val="0070C0"/>
                </a:solidFill>
              </a:rPr>
              <a:t>YOLOv8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15EAA-0ED6-3D67-9587-1B5177610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94" y="4419606"/>
            <a:ext cx="3093073" cy="231980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0022FBB-380C-C3B8-A92B-4E3A6683307A}"/>
              </a:ext>
            </a:extLst>
          </p:cNvPr>
          <p:cNvSpPr/>
          <p:nvPr/>
        </p:nvSpPr>
        <p:spPr>
          <a:xfrm>
            <a:off x="762000" y="4815649"/>
            <a:ext cx="477520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DD7396-73DB-DAD8-6A68-7EEFCD391551}"/>
              </a:ext>
            </a:extLst>
          </p:cNvPr>
          <p:cNvSpPr/>
          <p:nvPr/>
        </p:nvSpPr>
        <p:spPr>
          <a:xfrm>
            <a:off x="1455770" y="4815649"/>
            <a:ext cx="477520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D0F8F0-8183-FCDC-2EB5-8FCA83A324E7}"/>
              </a:ext>
            </a:extLst>
          </p:cNvPr>
          <p:cNvSpPr/>
          <p:nvPr/>
        </p:nvSpPr>
        <p:spPr>
          <a:xfrm>
            <a:off x="2063067" y="4815649"/>
            <a:ext cx="477520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A542F1-B7F9-8FFB-7D6A-08554E97FA2E}"/>
              </a:ext>
            </a:extLst>
          </p:cNvPr>
          <p:cNvSpPr/>
          <p:nvPr/>
        </p:nvSpPr>
        <p:spPr>
          <a:xfrm>
            <a:off x="3987247" y="4800187"/>
            <a:ext cx="539154" cy="150368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672C40-B561-086C-A7FF-1CD40C2646F0}"/>
              </a:ext>
            </a:extLst>
          </p:cNvPr>
          <p:cNvSpPr/>
          <p:nvPr/>
        </p:nvSpPr>
        <p:spPr>
          <a:xfrm>
            <a:off x="4972937" y="4781845"/>
            <a:ext cx="477520" cy="157128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040BA6-EECA-920D-347F-4A1FCBBFB7F4}"/>
              </a:ext>
            </a:extLst>
          </p:cNvPr>
          <p:cNvSpPr/>
          <p:nvPr/>
        </p:nvSpPr>
        <p:spPr>
          <a:xfrm>
            <a:off x="1154512" y="2519399"/>
            <a:ext cx="399257" cy="112651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901229-A8FA-7013-0FA7-8514C3F9AC56}"/>
              </a:ext>
            </a:extLst>
          </p:cNvPr>
          <p:cNvSpPr/>
          <p:nvPr/>
        </p:nvSpPr>
        <p:spPr>
          <a:xfrm>
            <a:off x="2429733" y="2519398"/>
            <a:ext cx="399257" cy="111401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666834-D27D-79DA-092F-F3FA3905D0F6}"/>
              </a:ext>
            </a:extLst>
          </p:cNvPr>
          <p:cNvSpPr/>
          <p:nvPr/>
        </p:nvSpPr>
        <p:spPr>
          <a:xfrm>
            <a:off x="774190" y="4781845"/>
            <a:ext cx="477520" cy="352474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B156E5-E909-5CF4-9162-03086F3CF0A2}"/>
              </a:ext>
            </a:extLst>
          </p:cNvPr>
          <p:cNvSpPr/>
          <p:nvPr/>
        </p:nvSpPr>
        <p:spPr>
          <a:xfrm>
            <a:off x="2055797" y="4799771"/>
            <a:ext cx="477520" cy="828869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C66057-F348-2DA4-346F-7F08DFB5509E}"/>
              </a:ext>
            </a:extLst>
          </p:cNvPr>
          <p:cNvSpPr/>
          <p:nvPr/>
        </p:nvSpPr>
        <p:spPr>
          <a:xfrm>
            <a:off x="4024442" y="4800188"/>
            <a:ext cx="477520" cy="1180748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3ED9-6634-16B4-9B8C-1637334A8230}"/>
              </a:ext>
            </a:extLst>
          </p:cNvPr>
          <p:cNvSpPr/>
          <p:nvPr/>
        </p:nvSpPr>
        <p:spPr>
          <a:xfrm>
            <a:off x="4948498" y="4815649"/>
            <a:ext cx="477520" cy="33806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1A875E-BC22-FC8E-8BEB-8CF296A92754}"/>
              </a:ext>
            </a:extLst>
          </p:cNvPr>
          <p:cNvSpPr txBox="1"/>
          <p:nvPr/>
        </p:nvSpPr>
        <p:spPr>
          <a:xfrm>
            <a:off x="986374" y="3763812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0</a:t>
            </a:r>
          </a:p>
          <a:p>
            <a:pPr algn="ctr"/>
            <a:r>
              <a:rPr lang="en-US" b="1" dirty="0"/>
              <a:t>bottle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40C9F8-3779-4693-12E0-D7C2939C4666}"/>
              </a:ext>
            </a:extLst>
          </p:cNvPr>
          <p:cNvSpPr txBox="1"/>
          <p:nvPr/>
        </p:nvSpPr>
        <p:spPr>
          <a:xfrm>
            <a:off x="1933290" y="3751964"/>
            <a:ext cx="131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  <a:p>
            <a:pPr algn="ctr"/>
            <a:r>
              <a:rPr lang="en-US" b="1" dirty="0"/>
              <a:t>Water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A6D10-ABF6-C514-6744-355CBE187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847" y="1046173"/>
            <a:ext cx="3449173" cy="2719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4DB45-E912-7DCC-1A95-7714EC3144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6"/>
          <a:stretch/>
        </p:blipFill>
        <p:spPr>
          <a:xfrm>
            <a:off x="7891847" y="3925968"/>
            <a:ext cx="3449174" cy="28134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FD091B4-222E-69B2-08D1-787874550018}"/>
              </a:ext>
            </a:extLst>
          </p:cNvPr>
          <p:cNvSpPr txBox="1"/>
          <p:nvPr/>
        </p:nvSpPr>
        <p:spPr>
          <a:xfrm>
            <a:off x="406712" y="1669917"/>
            <a:ext cx="4041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 more data from new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labeling method remains the same.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6BF0FDD-AE8F-1036-AC35-C3842A8546B2}"/>
              </a:ext>
            </a:extLst>
          </p:cNvPr>
          <p:cNvSpPr/>
          <p:nvPr/>
        </p:nvSpPr>
        <p:spPr>
          <a:xfrm rot="16200000">
            <a:off x="11251374" y="2646832"/>
            <a:ext cx="1342914" cy="242350"/>
          </a:xfrm>
          <a:prstGeom prst="rightArrow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0DF932C-3826-1AA4-713E-0495C63CD0FC}"/>
              </a:ext>
            </a:extLst>
          </p:cNvPr>
          <p:cNvSpPr/>
          <p:nvPr/>
        </p:nvSpPr>
        <p:spPr>
          <a:xfrm rot="16200000">
            <a:off x="11251374" y="5526697"/>
            <a:ext cx="1342914" cy="242350"/>
          </a:xfrm>
          <a:prstGeom prst="rightArrow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516FCA-5396-EE6A-F764-860CD7D03A54}"/>
              </a:ext>
            </a:extLst>
          </p:cNvPr>
          <p:cNvSpPr/>
          <p:nvPr/>
        </p:nvSpPr>
        <p:spPr>
          <a:xfrm>
            <a:off x="330066" y="974215"/>
            <a:ext cx="1041828" cy="34842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2 </a:t>
            </a:r>
          </a:p>
        </p:txBody>
      </p:sp>
    </p:spTree>
    <p:extLst>
      <p:ext uri="{BB962C8B-B14F-4D97-AF65-F5344CB8AC3E}">
        <p14:creationId xmlns:p14="http://schemas.microsoft.com/office/powerpoint/2010/main" val="276379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66108A-4A7B-F040-65A2-87B4776896AD}"/>
              </a:ext>
            </a:extLst>
          </p:cNvPr>
          <p:cNvSpPr/>
          <p:nvPr/>
        </p:nvSpPr>
        <p:spPr>
          <a:xfrm>
            <a:off x="4328159" y="4095895"/>
            <a:ext cx="2314143" cy="2102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57CE55-A8B0-CEC3-7373-4EC15C81E186}"/>
              </a:ext>
            </a:extLst>
          </p:cNvPr>
          <p:cNvSpPr/>
          <p:nvPr/>
        </p:nvSpPr>
        <p:spPr>
          <a:xfrm>
            <a:off x="4328160" y="1798320"/>
            <a:ext cx="2314142" cy="2102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3.2.a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DATA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AD395-D974-F734-EA16-3613B7A7FB70}"/>
              </a:ext>
            </a:extLst>
          </p:cNvPr>
          <p:cNvSpPr txBox="1"/>
          <p:nvPr/>
        </p:nvSpPr>
        <p:spPr>
          <a:xfrm>
            <a:off x="193477" y="1397584"/>
            <a:ext cx="3911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MODULE 1: </a:t>
            </a:r>
            <a:r>
              <a:rPr lang="en-US" b="1" dirty="0">
                <a:solidFill>
                  <a:srgbClr val="0070C0"/>
                </a:solidFill>
              </a:rPr>
              <a:t>BOTTLE CHECK – CNN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E03CC-F011-E84E-EEDB-8FE7102FE8D3}"/>
              </a:ext>
            </a:extLst>
          </p:cNvPr>
          <p:cNvSpPr txBox="1"/>
          <p:nvPr/>
        </p:nvSpPr>
        <p:spPr>
          <a:xfrm>
            <a:off x="464322" y="254989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0: Good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B7462-B446-5F0B-7F9F-3D8026300ABD}"/>
              </a:ext>
            </a:extLst>
          </p:cNvPr>
          <p:cNvSpPr txBox="1"/>
          <p:nvPr/>
        </p:nvSpPr>
        <p:spPr>
          <a:xfrm>
            <a:off x="464322" y="4805657"/>
            <a:ext cx="242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1: Error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EB5E03-1FA2-B973-B31C-8592EA5F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82" y="1942653"/>
            <a:ext cx="581608" cy="18795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2DE7A8-2496-C57C-5302-395158F3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562" y="1942653"/>
            <a:ext cx="651316" cy="18795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D3FD45-F078-7BB1-3752-8B71EA34F98F}"/>
              </a:ext>
            </a:extLst>
          </p:cNvPr>
          <p:cNvSpPr txBox="1"/>
          <p:nvPr/>
        </p:nvSpPr>
        <p:spPr>
          <a:xfrm>
            <a:off x="6188732" y="357819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3985E69-0A7F-CD34-CA4F-ED446BE64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082" y="4246880"/>
            <a:ext cx="626504" cy="1879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246A092-9175-414C-AF16-371FE43A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807" y="4246880"/>
            <a:ext cx="620487" cy="187951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70C8EB-8E26-BE4C-13E0-DB5A6242D108}"/>
              </a:ext>
            </a:extLst>
          </p:cNvPr>
          <p:cNvSpPr txBox="1"/>
          <p:nvPr/>
        </p:nvSpPr>
        <p:spPr>
          <a:xfrm>
            <a:off x="6231150" y="581861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66AB8-683D-2947-1616-617F1E285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461" y="6472288"/>
            <a:ext cx="6020640" cy="171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423DB-36E7-E630-9CE8-0B925AE0C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378" y="1942653"/>
            <a:ext cx="563854" cy="1879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45B3B-DFF1-5DB9-2054-9801E82900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7485" y="1942654"/>
            <a:ext cx="550387" cy="1879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73EF6A-4922-C173-65E0-A05B4A66C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2384" y="4246880"/>
            <a:ext cx="551728" cy="1879512"/>
          </a:xfrm>
          <a:prstGeom prst="rect">
            <a:avLst/>
          </a:prstGeom>
        </p:spPr>
      </p:pic>
      <p:sp>
        <p:nvSpPr>
          <p:cNvPr id="24" name="Cross 23">
            <a:extLst>
              <a:ext uri="{FF2B5EF4-FFF2-40B4-BE49-F238E27FC236}">
                <a16:creationId xmlns:a16="http://schemas.microsoft.com/office/drawing/2014/main" id="{5467199C-5BF3-28E8-BAEF-651205476DB2}"/>
              </a:ext>
            </a:extLst>
          </p:cNvPr>
          <p:cNvSpPr/>
          <p:nvPr/>
        </p:nvSpPr>
        <p:spPr>
          <a:xfrm>
            <a:off x="3779520" y="2719171"/>
            <a:ext cx="325605" cy="307777"/>
          </a:xfrm>
          <a:prstGeom prst="plu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BFE1DB30-108B-474D-EA91-E08FFFBDCDD9}"/>
              </a:ext>
            </a:extLst>
          </p:cNvPr>
          <p:cNvSpPr/>
          <p:nvPr/>
        </p:nvSpPr>
        <p:spPr>
          <a:xfrm>
            <a:off x="3779520" y="5033262"/>
            <a:ext cx="325605" cy="307777"/>
          </a:xfrm>
          <a:prstGeom prst="plu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4AF240-2710-B16D-E81F-5732209051F4}"/>
              </a:ext>
            </a:extLst>
          </p:cNvPr>
          <p:cNvSpPr txBox="1"/>
          <p:nvPr/>
        </p:nvSpPr>
        <p:spPr>
          <a:xfrm>
            <a:off x="350092" y="6363684"/>
            <a:ext cx="7889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Collect more data from new hardware, collect more </a:t>
            </a:r>
            <a:r>
              <a:rPr lang="en-US" b="1" dirty="0"/>
              <a:t>image</a:t>
            </a:r>
            <a:r>
              <a:rPr lang="en-US" sz="1400" b="1" dirty="0"/>
              <a:t>s of punctured water bottles.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B38A84-C5C9-1DF0-4AEF-A4EC1ADB211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16"/>
          <a:stretch/>
        </p:blipFill>
        <p:spPr>
          <a:xfrm>
            <a:off x="7976279" y="4019108"/>
            <a:ext cx="3515599" cy="2787359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BC203A95-57EA-9086-D475-5FE77AECBE81}"/>
              </a:ext>
            </a:extLst>
          </p:cNvPr>
          <p:cNvSpPr/>
          <p:nvPr/>
        </p:nvSpPr>
        <p:spPr>
          <a:xfrm rot="16200000">
            <a:off x="11229744" y="2785566"/>
            <a:ext cx="1342914" cy="242350"/>
          </a:xfrm>
          <a:prstGeom prst="rightArrow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692BD24-B0B0-13AB-D795-DC1741383F1F}"/>
              </a:ext>
            </a:extLst>
          </p:cNvPr>
          <p:cNvSpPr/>
          <p:nvPr/>
        </p:nvSpPr>
        <p:spPr>
          <a:xfrm rot="16200000">
            <a:off x="11203105" y="5731095"/>
            <a:ext cx="1342914" cy="242350"/>
          </a:xfrm>
          <a:prstGeom prst="rightArrow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F41B96D-17EF-05B2-77C0-8E50479DC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9195" y="1051492"/>
            <a:ext cx="3631381" cy="278735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FFCC52F-907C-747C-1161-C0B4BA5D4EFD}"/>
              </a:ext>
            </a:extLst>
          </p:cNvPr>
          <p:cNvSpPr txBox="1"/>
          <p:nvPr/>
        </p:nvSpPr>
        <p:spPr>
          <a:xfrm>
            <a:off x="5000161" y="147014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New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53B46B-C51A-5EF9-BCE6-C27702DB3C4C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2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F38322-BE71-7EAD-6AEB-82CD8D1DDB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3059" y="4246880"/>
            <a:ext cx="570296" cy="186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3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l="-1812"/>
          <a:stretch/>
        </p:blipFill>
        <p:spPr>
          <a:xfrm>
            <a:off x="-1" y="-92765"/>
            <a:ext cx="12317497" cy="696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/>
          <p:nvPr/>
        </p:nvSpPr>
        <p:spPr>
          <a:xfrm>
            <a:off x="0" y="-139100"/>
            <a:ext cx="5183700" cy="71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5000" b="1" i="0" u="none" strike="noStrike" cap="none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CONTENT</a:t>
            </a:r>
            <a:endParaRPr sz="5000" b="1" i="0" u="none" strike="noStrike" cap="none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04604" y="2834910"/>
            <a:ext cx="368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26D"/>
              </a:buClr>
              <a:buSzPts val="4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24"/>
          <p:cNvGrpSpPr/>
          <p:nvPr/>
        </p:nvGrpSpPr>
        <p:grpSpPr>
          <a:xfrm>
            <a:off x="4744654" y="2863532"/>
            <a:ext cx="7066817" cy="773741"/>
            <a:chOff x="5829424" y="1893693"/>
            <a:chExt cx="9206379" cy="1008000"/>
          </a:xfrm>
        </p:grpSpPr>
        <p:grpSp>
          <p:nvGrpSpPr>
            <p:cNvPr id="187" name="Google Shape;187;p24"/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188" name="Google Shape;188;p24"/>
              <p:cNvSpPr/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4"/>
              <p:cNvSpPr/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1" i="0" u="none" strike="noStrike" cap="none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4"/>
              <p:cNvSpPr txBox="1"/>
              <p:nvPr/>
            </p:nvSpPr>
            <p:spPr>
              <a:xfrm>
                <a:off x="6100355" y="2056900"/>
                <a:ext cx="536928" cy="681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Arial"/>
                  <a:buNone/>
                </a:pPr>
                <a:r>
                  <a:rPr lang="en-US" sz="2800" b="1" dirty="0">
                    <a:solidFill>
                      <a:srgbClr val="FFFFFF"/>
                    </a:solidFill>
                  </a:rPr>
                  <a:t>II</a:t>
                </a:r>
                <a:endParaRPr sz="2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1" name="Google Shape;191;p24"/>
            <p:cNvSpPr txBox="1"/>
            <p:nvPr/>
          </p:nvSpPr>
          <p:spPr>
            <a:xfrm>
              <a:off x="7164403" y="2063277"/>
              <a:ext cx="78714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500" b="1" i="0" u="none" strike="noStrike" cap="none" dirty="0">
                  <a:solidFill>
                    <a:srgbClr val="FFFFFF"/>
                  </a:solidFill>
                </a:rPr>
                <a:t>IMPLEMENTATION</a:t>
              </a:r>
              <a:endParaRPr sz="2500" b="1" i="0" u="none" strike="noStrike" cap="none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2" name="Google Shape;192;p24"/>
          <p:cNvGrpSpPr/>
          <p:nvPr/>
        </p:nvGrpSpPr>
        <p:grpSpPr>
          <a:xfrm>
            <a:off x="4744654" y="1260237"/>
            <a:ext cx="6117374" cy="773741"/>
            <a:chOff x="5807760" y="1383135"/>
            <a:chExt cx="7969481" cy="1008000"/>
          </a:xfrm>
        </p:grpSpPr>
        <p:grpSp>
          <p:nvGrpSpPr>
            <p:cNvPr id="193" name="Google Shape;193;p24"/>
            <p:cNvGrpSpPr/>
            <p:nvPr/>
          </p:nvGrpSpPr>
          <p:grpSpPr>
            <a:xfrm>
              <a:off x="5807760" y="1383135"/>
              <a:ext cx="7969481" cy="1008000"/>
              <a:chOff x="5829424" y="806038"/>
              <a:chExt cx="7969481" cy="1008000"/>
            </a:xfrm>
          </p:grpSpPr>
          <p:grpSp>
            <p:nvGrpSpPr>
              <p:cNvPr id="194" name="Google Shape;194;p24"/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195" name="Google Shape;195;p24"/>
                <p:cNvSpPr/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rial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4"/>
                <p:cNvSpPr/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rial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7" name="Google Shape;197;p24"/>
              <p:cNvSpPr txBox="1"/>
              <p:nvPr/>
            </p:nvSpPr>
            <p:spPr>
              <a:xfrm>
                <a:off x="7164405" y="1063526"/>
                <a:ext cx="6634500" cy="62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lang="en-US" sz="2500" b="1" dirty="0">
                    <a:solidFill>
                      <a:srgbClr val="FFFFFF"/>
                    </a:solidFill>
                  </a:rPr>
                  <a:t>PROJECT OVERVIEW</a:t>
                </a:r>
                <a:endParaRPr sz="2500" b="1" i="0" u="none" strike="noStrike" cap="none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8" name="Google Shape;198;p24"/>
            <p:cNvSpPr txBox="1"/>
            <p:nvPr/>
          </p:nvSpPr>
          <p:spPr>
            <a:xfrm>
              <a:off x="6198822" y="1568127"/>
              <a:ext cx="2841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rgbClr val="FFFFFF"/>
                  </a:solidFill>
                </a:rPr>
                <a:t>I</a:t>
              </a:r>
              <a:endParaRPr sz="2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24"/>
          <p:cNvGrpSpPr/>
          <p:nvPr/>
        </p:nvGrpSpPr>
        <p:grpSpPr>
          <a:xfrm>
            <a:off x="4744648" y="4466827"/>
            <a:ext cx="6762019" cy="773741"/>
            <a:chOff x="4709565" y="3508655"/>
            <a:chExt cx="8809300" cy="1008000"/>
          </a:xfrm>
        </p:grpSpPr>
        <p:grpSp>
          <p:nvGrpSpPr>
            <p:cNvPr id="200" name="Google Shape;200;p24"/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201" name="Google Shape;201;p24"/>
              <p:cNvSpPr/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4"/>
              <p:cNvSpPr txBox="1"/>
              <p:nvPr/>
            </p:nvSpPr>
            <p:spPr>
              <a:xfrm>
                <a:off x="6000927" y="3143809"/>
                <a:ext cx="723229" cy="681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Arial"/>
                  <a:buNone/>
                </a:pPr>
                <a:r>
                  <a:rPr lang="en-US" sz="2800" b="1" dirty="0">
                    <a:solidFill>
                      <a:srgbClr val="FFFFFF"/>
                    </a:solidFill>
                  </a:rPr>
                  <a:t>III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" name="Google Shape;204;p24"/>
            <p:cNvSpPr txBox="1"/>
            <p:nvPr/>
          </p:nvSpPr>
          <p:spPr>
            <a:xfrm>
              <a:off x="6083065" y="3752029"/>
              <a:ext cx="74358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500" b="1" dirty="0">
                  <a:solidFill>
                    <a:srgbClr val="FFFFFF"/>
                  </a:solidFill>
                </a:rPr>
                <a:t>CONCLUSION</a:t>
              </a:r>
              <a:endParaRPr sz="2500" b="1" i="0" u="none" strike="noStrike" cap="none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05" name="Google Shape;205;p24"/>
          <p:cNvPicPr preferRelativeResize="0"/>
          <p:nvPr/>
        </p:nvPicPr>
        <p:blipFill rotWithShape="1">
          <a:blip r:embed="rId4">
            <a:alphaModFix/>
          </a:blip>
          <a:srcRect l="11990" t="29978" r="14237" b="30357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3.2.b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MODEL - TRAINING – EVALUATION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0454C-6401-8E76-5E09-23DC5C64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1204342"/>
            <a:ext cx="1958510" cy="754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6FED2F-174A-54D5-7DA7-B7DBFE0A70F2}"/>
              </a:ext>
            </a:extLst>
          </p:cNvPr>
          <p:cNvSpPr txBox="1"/>
          <p:nvPr/>
        </p:nvSpPr>
        <p:spPr>
          <a:xfrm>
            <a:off x="279401" y="1409255"/>
            <a:ext cx="544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DETECT MODEL: </a:t>
            </a:r>
            <a:r>
              <a:rPr lang="en-US" b="1" dirty="0">
                <a:solidFill>
                  <a:srgbClr val="0070C0"/>
                </a:solidFill>
              </a:rPr>
              <a:t>YOLOv8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63E6B-B878-9C33-F228-D022177490B6}"/>
              </a:ext>
            </a:extLst>
          </p:cNvPr>
          <p:cNvSpPr txBox="1"/>
          <p:nvPr/>
        </p:nvSpPr>
        <p:spPr>
          <a:xfrm>
            <a:off x="609600" y="1637270"/>
            <a:ext cx="29386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pretrain model: yolov8m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size: 640x480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F1966A-BA6A-9119-0E6C-C525D263D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35" y="6210208"/>
            <a:ext cx="4572638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B6C5B9-FE9B-A77E-9EA0-2DB6A73FA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45" y="2350835"/>
            <a:ext cx="4224175" cy="4064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061361-FE0F-EC2D-5302-1D1517E9F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829" y="5294068"/>
            <a:ext cx="2272972" cy="675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44FB16-950D-8D07-773E-CF317B6B2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2" y="1046173"/>
            <a:ext cx="4168658" cy="54728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8C3111-3231-F13C-7439-CC94EC758A64}"/>
              </a:ext>
            </a:extLst>
          </p:cNvPr>
          <p:cNvSpPr txBox="1"/>
          <p:nvPr/>
        </p:nvSpPr>
        <p:spPr>
          <a:xfrm>
            <a:off x="528320" y="6433398"/>
            <a:ext cx="701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/>
              <a:t>The results are similar to the detect model trained in stage 1, it is quite good.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63CB7B-EA75-A78C-949A-733FA697E8B4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2 </a:t>
            </a:r>
          </a:p>
        </p:txBody>
      </p:sp>
    </p:spTree>
    <p:extLst>
      <p:ext uri="{BB962C8B-B14F-4D97-AF65-F5344CB8AC3E}">
        <p14:creationId xmlns:p14="http://schemas.microsoft.com/office/powerpoint/2010/main" val="2634358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F7C0-A600-11B4-3326-DEC1FED8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BF536E-E27B-458C-ECA3-7B5244624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6191634"/>
            <a:ext cx="4096322" cy="4477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7CC847-2B81-60AE-43FD-F7B85790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E056E593-5799-6B21-34DE-A014D39DE95F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3.2.b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MODEL - TRAINING – EVALUATION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FBBDE-3610-5771-A460-A041A95D0564}"/>
              </a:ext>
            </a:extLst>
          </p:cNvPr>
          <p:cNvSpPr txBox="1"/>
          <p:nvPr/>
        </p:nvSpPr>
        <p:spPr>
          <a:xfrm>
            <a:off x="244289" y="1395582"/>
            <a:ext cx="544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DETECT MODEL: </a:t>
            </a:r>
            <a:r>
              <a:rPr lang="en-US" b="1" dirty="0">
                <a:solidFill>
                  <a:srgbClr val="0070C0"/>
                </a:solidFill>
              </a:rPr>
              <a:t>YOLOv8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D97BD6-2263-9725-F4EA-7221CDCF0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89" y="1743472"/>
            <a:ext cx="5951710" cy="5020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D167EB-8B09-97BF-B1C0-66BB2C08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232" y="2603659"/>
            <a:ext cx="5249008" cy="4086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92B744-EBB6-07D2-F71F-694BBC200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815" y="4118314"/>
            <a:ext cx="504834" cy="27080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59D5CD2-11B4-FC9D-8ABD-EED3D3D293ED}"/>
              </a:ext>
            </a:extLst>
          </p:cNvPr>
          <p:cNvSpPr/>
          <p:nvPr/>
        </p:nvSpPr>
        <p:spPr>
          <a:xfrm rot="16200000">
            <a:off x="11287608" y="5399002"/>
            <a:ext cx="1342914" cy="242350"/>
          </a:xfrm>
          <a:prstGeom prst="rightArrow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CC0F2-F475-639A-1DE3-55817671FBB7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2 </a:t>
            </a:r>
          </a:p>
        </p:txBody>
      </p:sp>
    </p:spTree>
    <p:extLst>
      <p:ext uri="{BB962C8B-B14F-4D97-AF65-F5344CB8AC3E}">
        <p14:creationId xmlns:p14="http://schemas.microsoft.com/office/powerpoint/2010/main" val="3729517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13FB2-26F8-BEAF-7EE7-D725886B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FB34C10-7DB9-3456-83EA-81CB52A679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906CD78-A648-3237-DAE4-AC58597376B2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3.2.b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MODEL - TRAINING – EVALUATION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E9E69-10A3-CB05-65E8-5ABD0B8E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32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3E36F-3E7C-81FE-CEBE-5952E0DFAF7A}"/>
              </a:ext>
            </a:extLst>
          </p:cNvPr>
          <p:cNvSpPr txBox="1"/>
          <p:nvPr/>
        </p:nvSpPr>
        <p:spPr>
          <a:xfrm>
            <a:off x="238760" y="1423395"/>
            <a:ext cx="630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MODULE 1: </a:t>
            </a:r>
            <a:r>
              <a:rPr lang="en-US" b="1" dirty="0">
                <a:solidFill>
                  <a:srgbClr val="0070C0"/>
                </a:solidFill>
              </a:rPr>
              <a:t>BOTTLE CHECK – CNN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A715A-5E8E-730C-C1C3-5BD79328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0" y="6455750"/>
            <a:ext cx="6020640" cy="17147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68929F-E618-503D-9BB7-AA25CB92B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99753"/>
              </p:ext>
            </p:extLst>
          </p:nvPr>
        </p:nvGraphicFramePr>
        <p:xfrm>
          <a:off x="477519" y="1800618"/>
          <a:ext cx="11104880" cy="473431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86765">
                  <a:extLst>
                    <a:ext uri="{9D8B030D-6E8A-4147-A177-3AD203B41FA5}">
                      <a16:colId xmlns:a16="http://schemas.microsoft.com/office/drawing/2014/main" val="404583294"/>
                    </a:ext>
                  </a:extLst>
                </a:gridCol>
                <a:gridCol w="1265351">
                  <a:extLst>
                    <a:ext uri="{9D8B030D-6E8A-4147-A177-3AD203B41FA5}">
                      <a16:colId xmlns:a16="http://schemas.microsoft.com/office/drawing/2014/main" val="2610092628"/>
                    </a:ext>
                  </a:extLst>
                </a:gridCol>
                <a:gridCol w="2922421">
                  <a:extLst>
                    <a:ext uri="{9D8B030D-6E8A-4147-A177-3AD203B41FA5}">
                      <a16:colId xmlns:a16="http://schemas.microsoft.com/office/drawing/2014/main" val="4020274302"/>
                    </a:ext>
                  </a:extLst>
                </a:gridCol>
                <a:gridCol w="1776781">
                  <a:extLst>
                    <a:ext uri="{9D8B030D-6E8A-4147-A177-3AD203B41FA5}">
                      <a16:colId xmlns:a16="http://schemas.microsoft.com/office/drawing/2014/main" val="1409818055"/>
                    </a:ext>
                  </a:extLst>
                </a:gridCol>
                <a:gridCol w="1776781">
                  <a:extLst>
                    <a:ext uri="{9D8B030D-6E8A-4147-A177-3AD203B41FA5}">
                      <a16:colId xmlns:a16="http://schemas.microsoft.com/office/drawing/2014/main" val="293303188"/>
                    </a:ext>
                  </a:extLst>
                </a:gridCol>
                <a:gridCol w="1776781">
                  <a:extLst>
                    <a:ext uri="{9D8B030D-6E8A-4147-A177-3AD203B41FA5}">
                      <a16:colId xmlns:a16="http://schemas.microsoft.com/office/drawing/2014/main" val="2627531071"/>
                    </a:ext>
                  </a:extLst>
                </a:gridCol>
              </a:tblGrid>
              <a:tr h="64706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      </a:t>
                      </a: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CNN (Custom)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VGG16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solidFill>
                            <a:srgbClr val="FFFF00"/>
                          </a:solidFill>
                          <a:effectLst/>
                        </a:rPr>
                        <a:t>VGG19</a:t>
                      </a:r>
                      <a:endParaRPr lang="en-US" sz="1400" kern="100" dirty="0">
                        <a:solidFill>
                          <a:srgbClr val="FFFF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solidFill>
                            <a:schemeClr val="bg1"/>
                          </a:solidFill>
                          <a:effectLst/>
                        </a:rPr>
                        <a:t>ResNet18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extLst>
                  <a:ext uri="{0D108BD9-81ED-4DB2-BD59-A6C34878D82A}">
                    <a16:rowId xmlns:a16="http://schemas.microsoft.com/office/drawing/2014/main" val="1271834629"/>
                  </a:ext>
                </a:extLst>
              </a:tr>
              <a:tr h="11896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Recall     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               Good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                 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0.</a:t>
                      </a:r>
                      <a:r>
                        <a:rPr lang="en-US" sz="1400" kern="100" dirty="0">
                          <a:effectLst/>
                        </a:rPr>
                        <a:t>99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1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0.9</a:t>
                      </a:r>
                      <a:r>
                        <a:rPr lang="en-US" sz="1400" kern="100" dirty="0">
                          <a:effectLst/>
                        </a:rPr>
                        <a:t>8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1694562"/>
                  </a:ext>
                </a:extLst>
              </a:tr>
              <a:tr h="5314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Error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0.9</a:t>
                      </a:r>
                      <a:r>
                        <a:rPr lang="en-US" sz="1400" kern="100" dirty="0">
                          <a:effectLst/>
                        </a:rPr>
                        <a:t>7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1" kern="100" dirty="0">
                          <a:solidFill>
                            <a:srgbClr val="00B050"/>
                          </a:solidFill>
                          <a:effectLst/>
                        </a:rPr>
                        <a:t>0.99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kern="100" dirty="0">
                          <a:solidFill>
                            <a:schemeClr val="tx1"/>
                          </a:solidFill>
                          <a:effectLst/>
                        </a:rPr>
                        <a:t>0.97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9968165"/>
                  </a:ext>
                </a:extLst>
              </a:tr>
              <a:tr h="58878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Precision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Good          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0.9</a:t>
                      </a:r>
                      <a:r>
                        <a:rPr lang="en-US" sz="1400" kern="100" dirty="0">
                          <a:effectLst/>
                        </a:rPr>
                        <a:t>3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0.99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0.97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0.92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900209"/>
                  </a:ext>
                </a:extLst>
              </a:tr>
              <a:tr h="5820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Error</a:t>
                      </a:r>
                      <a:endParaRPr lang="en-US" sz="1400" kern="100" dirty="0">
                        <a:effectLst/>
                      </a:endParaRPr>
                    </a:p>
                  </a:txBody>
                  <a:tcPr marL="50727" marR="507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r>
                        <a:rPr lang="en-US" sz="1400" kern="100" dirty="0">
                          <a:effectLst/>
                        </a:rPr>
                        <a:t>1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1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1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0.9</a:t>
                      </a:r>
                      <a:r>
                        <a:rPr lang="en-US" sz="1400" kern="100" dirty="0">
                          <a:effectLst/>
                        </a:rPr>
                        <a:t>9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3501332"/>
                  </a:ext>
                </a:extLst>
              </a:tr>
              <a:tr h="48207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Accuracy</a:t>
                      </a:r>
                      <a:r>
                        <a:rPr lang="en-US" sz="1400" kern="100" dirty="0">
                          <a:effectLst/>
                        </a:rPr>
                        <a:t> (test set)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0.98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0.99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effectLst/>
                        </a:rPr>
                        <a:t>0.99</a:t>
                      </a:r>
                      <a:endParaRPr lang="en-US" sz="1400" b="1" kern="1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0.9</a:t>
                      </a:r>
                      <a:r>
                        <a:rPr lang="en-US" sz="1400" kern="100" dirty="0">
                          <a:effectLst/>
                        </a:rPr>
                        <a:t>7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1119300"/>
                  </a:ext>
                </a:extLst>
              </a:tr>
              <a:tr h="58776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Average speed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(1/100 image)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1" kern="100" dirty="0">
                          <a:solidFill>
                            <a:srgbClr val="FF0000"/>
                          </a:solidFill>
                          <a:effectLst/>
                        </a:rPr>
                        <a:t>10</a:t>
                      </a: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r>
                        <a:rPr lang="vi-VN" sz="1400" b="1" kern="100" dirty="0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r>
                        <a:rPr lang="en-US" sz="1400" b="1" kern="100" dirty="0">
                          <a:solidFill>
                            <a:srgbClr val="FF0000"/>
                          </a:solidFill>
                          <a:effectLst/>
                        </a:rPr>
                        <a:t>74</a:t>
                      </a:r>
                      <a:r>
                        <a:rPr lang="vi-VN" sz="1400" b="1" kern="100" dirty="0">
                          <a:solidFill>
                            <a:srgbClr val="FF0000"/>
                          </a:solidFill>
                          <a:effectLst/>
                        </a:rPr>
                        <a:t> ms</a:t>
                      </a:r>
                      <a:endParaRPr lang="en-US" sz="1400" b="1" kern="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r>
                        <a:rPr lang="en-US" sz="1400" kern="100" dirty="0">
                          <a:effectLst/>
                        </a:rPr>
                        <a:t>75.7 </a:t>
                      </a:r>
                      <a:r>
                        <a:rPr lang="vi-VN" sz="1400" kern="100" dirty="0">
                          <a:effectLst/>
                        </a:rPr>
                        <a:t>ms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r>
                        <a:rPr lang="en-US" sz="1400" b="1" kern="100" dirty="0">
                          <a:solidFill>
                            <a:srgbClr val="92D050"/>
                          </a:solidFill>
                          <a:effectLst/>
                        </a:rPr>
                        <a:t>79.82 </a:t>
                      </a:r>
                      <a:r>
                        <a:rPr lang="en-US" sz="1400" b="1" kern="100" dirty="0" err="1">
                          <a:solidFill>
                            <a:srgbClr val="92D050"/>
                          </a:solidFill>
                          <a:effectLst/>
                        </a:rPr>
                        <a:t>ms</a:t>
                      </a:r>
                      <a:endParaRPr lang="en-US" sz="1400" b="1" kern="100" dirty="0">
                        <a:solidFill>
                          <a:srgbClr val="92D05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r>
                        <a:rPr lang="vi-VN" sz="1400" b="0" kern="1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vi-VN" sz="1400" b="0" kern="100" dirty="0">
                          <a:solidFill>
                            <a:schemeClr val="tx1"/>
                          </a:solidFill>
                          <a:effectLst/>
                        </a:rPr>
                        <a:t>.9 ms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9369529"/>
                  </a:ext>
                </a:extLst>
              </a:tr>
              <a:tr h="50999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Parameters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27" marR="507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79.905.560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19.041.346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24.351.042</a:t>
                      </a:r>
                      <a:endParaRPr lang="en-US" sz="1400" kern="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kern="100" dirty="0">
                          <a:effectLst/>
                        </a:rPr>
                        <a:t> </a:t>
                      </a:r>
                      <a:r>
                        <a:rPr lang="vi-VN" sz="14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vi-VN" sz="1400" b="0" kern="100" dirty="0">
                          <a:solidFill>
                            <a:schemeClr val="tx1"/>
                          </a:solidFill>
                          <a:effectLst/>
                        </a:rPr>
                        <a:t>.188.354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13210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F2E861F-D759-9F8C-5D68-2CE6A580AA95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2 </a:t>
            </a:r>
          </a:p>
        </p:txBody>
      </p:sp>
    </p:spTree>
    <p:extLst>
      <p:ext uri="{BB962C8B-B14F-4D97-AF65-F5344CB8AC3E}">
        <p14:creationId xmlns:p14="http://schemas.microsoft.com/office/powerpoint/2010/main" val="1196748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0D251-D1A6-7E56-FA2B-51A4B051A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922DDAA-0A10-9E45-AB13-4A575938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7D831E0D-CE00-E4E6-F70A-B0D7D05FEC0C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3.2.b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MODEL - TRAINING – EVALUATION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EC9CF-3BA0-94B4-D76C-0BEE7B65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33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F08B3-80A2-795C-2EDA-0345827A9D97}"/>
              </a:ext>
            </a:extLst>
          </p:cNvPr>
          <p:cNvSpPr txBox="1"/>
          <p:nvPr/>
        </p:nvSpPr>
        <p:spPr>
          <a:xfrm>
            <a:off x="259080" y="1436942"/>
            <a:ext cx="630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MODULE 1: </a:t>
            </a:r>
            <a:r>
              <a:rPr lang="en-US" b="1" dirty="0">
                <a:solidFill>
                  <a:srgbClr val="0070C0"/>
                </a:solidFill>
              </a:rPr>
              <a:t>BOTTLE CHECK – CNN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2C270-82D4-3039-8277-0E9B3466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00" y="6461223"/>
            <a:ext cx="6020640" cy="171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056A5-1E8B-96C7-4EBB-E33093210ED1}"/>
              </a:ext>
            </a:extLst>
          </p:cNvPr>
          <p:cNvSpPr txBox="1"/>
          <p:nvPr/>
        </p:nvSpPr>
        <p:spPr>
          <a:xfrm>
            <a:off x="5615740" y="1812332"/>
            <a:ext cx="960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0: Good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1: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50997-45E7-B369-4D6A-C9D08E60CB3F}"/>
              </a:ext>
            </a:extLst>
          </p:cNvPr>
          <p:cNvSpPr txBox="1"/>
          <p:nvPr/>
        </p:nvSpPr>
        <p:spPr>
          <a:xfrm>
            <a:off x="283927" y="186823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Model: VGG19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A2991-57C0-1A62-516D-E3EF07FD844B}"/>
              </a:ext>
            </a:extLst>
          </p:cNvPr>
          <p:cNvSpPr txBox="1"/>
          <p:nvPr/>
        </p:nvSpPr>
        <p:spPr>
          <a:xfrm>
            <a:off x="8588482" y="1714343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Predict: Test 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65D76-AA9A-25E8-BBDE-6280A9D6C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5" y="2464720"/>
            <a:ext cx="6295935" cy="4056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CC18B-6629-17DD-E68D-4893AD4682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0"/>
          <a:stretch/>
        </p:blipFill>
        <p:spPr>
          <a:xfrm>
            <a:off x="6791184" y="2176008"/>
            <a:ext cx="5116888" cy="44566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E93D34-0A7F-38B8-AB9D-728450AB0A31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2 </a:t>
            </a:r>
          </a:p>
        </p:txBody>
      </p:sp>
    </p:spTree>
    <p:extLst>
      <p:ext uri="{BB962C8B-B14F-4D97-AF65-F5344CB8AC3E}">
        <p14:creationId xmlns:p14="http://schemas.microsoft.com/office/powerpoint/2010/main" val="4018713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4B70-C3E8-A069-8DA5-398240E4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070FE8E-8C9A-8CED-9452-8BB05ABFC9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352E4227-2266-4177-DAF4-0824A941642D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3.3.c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PROBLEMS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6F412-BD9E-3652-98EA-2FCE029B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6166506"/>
            <a:ext cx="4896533" cy="5239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261E0C-07BF-39A9-119A-92F3E593AF16}"/>
              </a:ext>
            </a:extLst>
          </p:cNvPr>
          <p:cNvSpPr/>
          <p:nvPr/>
        </p:nvSpPr>
        <p:spPr>
          <a:xfrm>
            <a:off x="350092" y="1013015"/>
            <a:ext cx="1041828" cy="34842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STAGE 2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49849-FE36-7E8D-CD11-E86BB0E33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96" y="6204611"/>
            <a:ext cx="4439270" cy="485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C87B71-184C-C05C-A506-F34E1BA6D056}"/>
              </a:ext>
            </a:extLst>
          </p:cNvPr>
          <p:cNvSpPr txBox="1"/>
          <p:nvPr/>
        </p:nvSpPr>
        <p:spPr>
          <a:xfrm>
            <a:off x="511396" y="4229727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Run 3 camera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CFA9408-E40F-8FAB-D924-3AEF8177C078}"/>
              </a:ext>
            </a:extLst>
          </p:cNvPr>
          <p:cNvSpPr/>
          <p:nvPr/>
        </p:nvSpPr>
        <p:spPr>
          <a:xfrm>
            <a:off x="9788807" y="3787083"/>
            <a:ext cx="2330686" cy="2470730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Processing speed per frame is very slow.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3D6C97-19AF-46E3-E58A-F70C9482C01F}"/>
              </a:ext>
            </a:extLst>
          </p:cNvPr>
          <p:cNvSpPr/>
          <p:nvPr/>
        </p:nvSpPr>
        <p:spPr>
          <a:xfrm>
            <a:off x="2764411" y="2331146"/>
            <a:ext cx="3077002" cy="1705736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C72061-5D87-1811-9F7F-BB881F455CD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936097" y="1999881"/>
            <a:ext cx="2366815" cy="3312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0517F9-43D8-9B99-800C-70633A1D6CE2}"/>
              </a:ext>
            </a:extLst>
          </p:cNvPr>
          <p:cNvCxnSpPr>
            <a:cxnSpLocks/>
            <a:endCxn id="14" idx="3"/>
          </p:cNvCxnSpPr>
          <p:nvPr/>
        </p:nvCxnSpPr>
        <p:spPr>
          <a:xfrm>
            <a:off x="1936097" y="2550551"/>
            <a:ext cx="1278931" cy="12365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84158F1-E370-4D56-4803-480D9844B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850" y="1677541"/>
            <a:ext cx="698247" cy="23593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1D1DCB-D3BE-E8CD-417E-D025498EA2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777" t="16439" b="63230"/>
          <a:stretch/>
        </p:blipFill>
        <p:spPr>
          <a:xfrm>
            <a:off x="3670384" y="2492092"/>
            <a:ext cx="1278931" cy="14120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747A44-B8BB-5137-411A-F1742B2DE2FB}"/>
              </a:ext>
            </a:extLst>
          </p:cNvPr>
          <p:cNvSpPr txBox="1"/>
          <p:nvPr/>
        </p:nvSpPr>
        <p:spPr>
          <a:xfrm>
            <a:off x="6096000" y="1719554"/>
            <a:ext cx="47765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case of the water bottle error due to puncture has been fixed, but the accuracy is still not high.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5B533-AF5D-B2AB-E7E7-A33E52D20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396" y="4606386"/>
            <a:ext cx="9127447" cy="20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2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BADCF-BEDA-213D-8AF2-37F0F778B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44CD0F4-239B-5BE3-14B5-95E5BF7C08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45675C94-5D9E-24FE-E779-80D20F278121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4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OPTIMIZER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7D87B-B159-F91B-3568-4FB96972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35</a:t>
            </a:fld>
            <a:endParaRPr lang="x-non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D1FFF8-7C83-1E33-0AE6-B7A4891BC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6" y="6204611"/>
            <a:ext cx="4439270" cy="485843"/>
          </a:xfrm>
          <a:prstGeom prst="rect">
            <a:avLst/>
          </a:prstGeom>
        </p:spPr>
      </p:pic>
      <p:pic>
        <p:nvPicPr>
          <p:cNvPr id="1026" name="Picture 2" descr="How to Speed Up Deep Learning Inference Using TensorRT | NVIDIA Technical  Blog">
            <a:extLst>
              <a:ext uri="{FF2B5EF4-FFF2-40B4-BE49-F238E27FC236}">
                <a16:creationId xmlns:a16="http://schemas.microsoft.com/office/drawing/2014/main" id="{F55D5409-43CA-CB3D-97BF-125F0148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762" y="1046173"/>
            <a:ext cx="2400724" cy="14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nsorFlow - Wikipedia">
            <a:extLst>
              <a:ext uri="{FF2B5EF4-FFF2-40B4-BE49-F238E27FC236}">
                <a16:creationId xmlns:a16="http://schemas.microsoft.com/office/drawing/2014/main" id="{3EC4AD86-D8DB-7852-4F55-CAE692751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08" y="965200"/>
            <a:ext cx="2340291" cy="149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55D0E1-1B67-224E-F0C5-2528E349D8CD}"/>
              </a:ext>
            </a:extLst>
          </p:cNvPr>
          <p:cNvSpPr/>
          <p:nvPr/>
        </p:nvSpPr>
        <p:spPr>
          <a:xfrm>
            <a:off x="616268" y="1491586"/>
            <a:ext cx="2072640" cy="7823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CNN model</a:t>
            </a:r>
          </a:p>
          <a:p>
            <a:pPr algn="ctr"/>
            <a:r>
              <a:rPr lang="en-US" b="1" dirty="0"/>
              <a:t>module 1, module 3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EA8F9B3-5F41-D4EA-ED80-49D726EAAF47}"/>
              </a:ext>
            </a:extLst>
          </p:cNvPr>
          <p:cNvSpPr/>
          <p:nvPr/>
        </p:nvSpPr>
        <p:spPr>
          <a:xfrm>
            <a:off x="5445758" y="1627520"/>
            <a:ext cx="1991362" cy="33822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1F3A5-9F22-E605-FF04-62157752974F}"/>
              </a:ext>
            </a:extLst>
          </p:cNvPr>
          <p:cNvSpPr txBox="1"/>
          <p:nvPr/>
        </p:nvSpPr>
        <p:spPr>
          <a:xfrm>
            <a:off x="5970729" y="13651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Convert</a:t>
            </a:r>
          </a:p>
        </p:txBody>
      </p:sp>
      <p:pic>
        <p:nvPicPr>
          <p:cNvPr id="1030" name="Picture 6" descr="Introduction to ONNX - ONNX 1.17.0 documentation">
            <a:extLst>
              <a:ext uri="{FF2B5EF4-FFF2-40B4-BE49-F238E27FC236}">
                <a16:creationId xmlns:a16="http://schemas.microsoft.com/office/drawing/2014/main" id="{6959570B-4949-2A47-DB8C-0F8914421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02" y="1917748"/>
            <a:ext cx="885844" cy="24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930DEA9-4232-2450-517F-E2F807B66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50500"/>
              </p:ext>
            </p:extLst>
          </p:nvPr>
        </p:nvGraphicFramePr>
        <p:xfrm>
          <a:off x="511396" y="2499251"/>
          <a:ext cx="5161830" cy="199366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0610">
                  <a:extLst>
                    <a:ext uri="{9D8B030D-6E8A-4147-A177-3AD203B41FA5}">
                      <a16:colId xmlns:a16="http://schemas.microsoft.com/office/drawing/2014/main" val="4062980985"/>
                    </a:ext>
                  </a:extLst>
                </a:gridCol>
                <a:gridCol w="1720610">
                  <a:extLst>
                    <a:ext uri="{9D8B030D-6E8A-4147-A177-3AD203B41FA5}">
                      <a16:colId xmlns:a16="http://schemas.microsoft.com/office/drawing/2014/main" val="678791166"/>
                    </a:ext>
                  </a:extLst>
                </a:gridCol>
                <a:gridCol w="1720610">
                  <a:extLst>
                    <a:ext uri="{9D8B030D-6E8A-4147-A177-3AD203B41FA5}">
                      <a16:colId xmlns:a16="http://schemas.microsoft.com/office/drawing/2014/main" val="2682126378"/>
                    </a:ext>
                  </a:extLst>
                </a:gridCol>
              </a:tblGrid>
              <a:tr h="449883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model – module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87013"/>
                  </a:ext>
                </a:extLst>
              </a:tr>
              <a:tr h="544736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TensorFlow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TensorRT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857975"/>
                  </a:ext>
                </a:extLst>
              </a:tr>
              <a:tr h="4572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Inference speed</a:t>
                      </a:r>
                    </a:p>
                    <a:p>
                      <a:pPr algn="l"/>
                      <a:r>
                        <a:rPr lang="en-US" b="1" dirty="0"/>
                        <a:t>(100 images) (s)</a:t>
                      </a:r>
                      <a:endParaRPr lang="en-US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7.3531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0.2537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6007510"/>
                  </a:ext>
                </a:extLst>
              </a:tr>
              <a:tr h="480884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Accuracy (%)</a:t>
                      </a:r>
                      <a:endParaRPr lang="en-US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22724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0FED2B3-E992-3151-4847-D29FC9591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662002"/>
              </p:ext>
            </p:extLst>
          </p:nvPr>
        </p:nvGraphicFramePr>
        <p:xfrm>
          <a:off x="6518774" y="2499251"/>
          <a:ext cx="5161830" cy="199366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0610">
                  <a:extLst>
                    <a:ext uri="{9D8B030D-6E8A-4147-A177-3AD203B41FA5}">
                      <a16:colId xmlns:a16="http://schemas.microsoft.com/office/drawing/2014/main" val="4062980985"/>
                    </a:ext>
                  </a:extLst>
                </a:gridCol>
                <a:gridCol w="1720610">
                  <a:extLst>
                    <a:ext uri="{9D8B030D-6E8A-4147-A177-3AD203B41FA5}">
                      <a16:colId xmlns:a16="http://schemas.microsoft.com/office/drawing/2014/main" val="678791166"/>
                    </a:ext>
                  </a:extLst>
                </a:gridCol>
                <a:gridCol w="1720610">
                  <a:extLst>
                    <a:ext uri="{9D8B030D-6E8A-4147-A177-3AD203B41FA5}">
                      <a16:colId xmlns:a16="http://schemas.microsoft.com/office/drawing/2014/main" val="2682126378"/>
                    </a:ext>
                  </a:extLst>
                </a:gridCol>
              </a:tblGrid>
              <a:tr h="449883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model – module 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87013"/>
                  </a:ext>
                </a:extLst>
              </a:tr>
              <a:tr h="544736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TensorFlow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TensorRT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857975"/>
                  </a:ext>
                </a:extLst>
              </a:tr>
              <a:tr h="4572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Inference speed</a:t>
                      </a:r>
                    </a:p>
                    <a:p>
                      <a:pPr algn="l"/>
                      <a:r>
                        <a:rPr lang="en-US" b="1" dirty="0"/>
                        <a:t>(100 images) (s)</a:t>
                      </a:r>
                      <a:endParaRPr lang="en-US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7.6927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0.1797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6007510"/>
                  </a:ext>
                </a:extLst>
              </a:tr>
              <a:tr h="480884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Accuracy (%)</a:t>
                      </a:r>
                      <a:endParaRPr lang="en-US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22724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22D4CD1-0250-B7F8-50D6-518FC1EC5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1875" y="6390691"/>
            <a:ext cx="628738" cy="30484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EE1C5006-35E0-F989-7277-45E7699C5D40}"/>
              </a:ext>
            </a:extLst>
          </p:cNvPr>
          <p:cNvSpPr/>
          <p:nvPr/>
        </p:nvSpPr>
        <p:spPr>
          <a:xfrm>
            <a:off x="10210799" y="4737701"/>
            <a:ext cx="1697273" cy="1929771"/>
          </a:xfrm>
          <a:prstGeom prst="upArrow">
            <a:avLst>
              <a:gd name="adj1" fmla="val 59185"/>
              <a:gd name="adj2" fmla="val 50000"/>
            </a:avLst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Improved speed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08CEF-C899-F017-8D56-1267428E6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333" y="4675829"/>
            <a:ext cx="9496205" cy="218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8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2.7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DEMONSTRATION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36</a:t>
            </a:fld>
            <a:endParaRPr lang="x-none"/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2A1C569F-A865-B623-213A-C10CC6DD12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 descr="10 Tips for Software Demos - Visitor Queue Blog | Identify Website Traffic">
            <a:extLst>
              <a:ext uri="{FF2B5EF4-FFF2-40B4-BE49-F238E27FC236}">
                <a16:creationId xmlns:a16="http://schemas.microsoft.com/office/drawing/2014/main" id="{2923A538-F99F-A2F0-E3CD-6789D78B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40" y="1222255"/>
            <a:ext cx="7792720" cy="509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D1BC3-72A3-BD23-CEEA-938D65F79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27" y="6492325"/>
            <a:ext cx="6020640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0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621580" y="5440671"/>
            <a:ext cx="11077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b="1" kern="1200" spc="-100" dirty="0">
                <a:solidFill>
                  <a:srgbClr val="F37121"/>
                </a:solidFill>
                <a:latin typeface="+mj-lt"/>
                <a:cs typeface="Arial" panose="020B0604020202020204" pitchFamily="34" charset="0"/>
              </a:rPr>
              <a:t>III</a:t>
            </a:r>
            <a:r>
              <a:rPr kumimoji="0" lang="en-US" sz="40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CONCLUSION</a:t>
            </a:r>
            <a:endParaRPr lang="en-US" sz="4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37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2147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3 1.85185E-6 L 3.95833E-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C74991-F884-EB62-06E2-5F2161DC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85" y="5766400"/>
            <a:ext cx="5582429" cy="924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BAF0B-90C7-6520-84C9-A1377AF68815}"/>
              </a:ext>
            </a:extLst>
          </p:cNvPr>
          <p:cNvSpPr txBox="1"/>
          <p:nvPr/>
        </p:nvSpPr>
        <p:spPr>
          <a:xfrm>
            <a:off x="316290" y="1132746"/>
            <a:ext cx="11691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product works quite well, meeting real-time requirements and checking product quality on the production line.</a:t>
            </a:r>
          </a:p>
          <a:p>
            <a:endParaRPr lang="en-US" sz="1800" dirty="0"/>
          </a:p>
          <a:p>
            <a:r>
              <a:rPr lang="en-US" sz="1800" dirty="0"/>
              <a:t>But with the current product, there are still many unresolved problems, but we can solve them in the future: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6B3B0F2-E98F-BB95-9A14-86507F329FF9}"/>
              </a:ext>
            </a:extLst>
          </p:cNvPr>
          <p:cNvSpPr/>
          <p:nvPr/>
        </p:nvSpPr>
        <p:spPr>
          <a:xfrm>
            <a:off x="5255014" y="4983301"/>
            <a:ext cx="1808480" cy="3759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24BBF-9E17-4367-BC62-9DAC03A76200}"/>
              </a:ext>
            </a:extLst>
          </p:cNvPr>
          <p:cNvSpPr txBox="1"/>
          <p:nvPr/>
        </p:nvSpPr>
        <p:spPr>
          <a:xfrm>
            <a:off x="5179306" y="4675524"/>
            <a:ext cx="1884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Anomaly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2E722-4E94-8A00-CBEB-C7D63EFC8E8B}"/>
              </a:ext>
            </a:extLst>
          </p:cNvPr>
          <p:cNvSpPr txBox="1"/>
          <p:nvPr/>
        </p:nvSpPr>
        <p:spPr>
          <a:xfrm>
            <a:off x="1122680" y="2289258"/>
            <a:ext cx="9799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4" indent="-285750">
              <a:buFont typeface="Wingdings" panose="05000000000000000000" pitchFamily="2" charset="2"/>
              <a:buChar char="Ø"/>
            </a:pPr>
            <a:r>
              <a:rPr lang="en-US" sz="1800" dirty="0"/>
              <a:t>The output results of model classification are absolutely stable.</a:t>
            </a:r>
          </a:p>
          <a:p>
            <a:pPr marL="285750" lvl="4" indent="-285750">
              <a:buFont typeface="Wingdings" panose="05000000000000000000" pitchFamily="2" charset="2"/>
              <a:buChar char="Ø"/>
            </a:pPr>
            <a:r>
              <a:rPr lang="en-US" sz="1800" dirty="0"/>
              <a:t>Faster processing speed.</a:t>
            </a:r>
          </a:p>
          <a:p>
            <a:pPr marL="285750" lvl="4" indent="-285750">
              <a:buFont typeface="Wingdings" panose="05000000000000000000" pitchFamily="2" charset="2"/>
              <a:buChar char="Ø"/>
            </a:pPr>
            <a:r>
              <a:rPr lang="en-US" sz="1800" dirty="0"/>
              <a:t>Check exactly where the error is located by using anomaly detection methods.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D60377-6A7B-04AF-2E47-64F360328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123" y="3647835"/>
            <a:ext cx="3100388" cy="292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3EE6FD8-C31F-10EE-46DE-0112D9EAF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90" y="3625289"/>
            <a:ext cx="2970734" cy="29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22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 txBox="1"/>
          <p:nvPr/>
        </p:nvSpPr>
        <p:spPr>
          <a:xfrm>
            <a:off x="5220586" y="2521079"/>
            <a:ext cx="6825217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bg1"/>
                </a:solidFill>
                <a:latin typeface="+mj-lt"/>
                <a:ea typeface="Times New Roman"/>
                <a:cs typeface="Times New Roman"/>
                <a:sym typeface="Times New Roman"/>
              </a:rPr>
              <a:t>THANK YOU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 dirty="0">
                <a:solidFill>
                  <a:schemeClr val="bg1"/>
                </a:solidFill>
                <a:latin typeface="+mj-lt"/>
                <a:ea typeface="Times New Roman"/>
                <a:cs typeface="Times New Roman"/>
                <a:sym typeface="Times New Roman"/>
              </a:rPr>
              <a:t>FOR WATCHING</a:t>
            </a:r>
            <a:endParaRPr sz="5600" b="0" i="0" u="none" strike="noStrike" cap="none" dirty="0">
              <a:solidFill>
                <a:schemeClr val="bg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9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621580" y="5440671"/>
            <a:ext cx="11077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b="1" kern="1200" spc="-100" dirty="0">
                <a:solidFill>
                  <a:srgbClr val="F37121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kumimoji="0" lang="en-US" sz="40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PROJECT</a:t>
            </a:r>
            <a:r>
              <a:rPr kumimoji="0" lang="en-US" sz="4000" b="1" u="none" strike="noStrike" kern="1200" cap="none" spc="-100" normalizeH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OVERVIEW</a:t>
            </a:r>
            <a:endParaRPr lang="en-US" sz="4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2596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PROJECT OVERVIEW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FB34F405-E3B6-B541-9303-08CD6283BD4F}"/>
              </a:ext>
            </a:extLst>
          </p:cNvPr>
          <p:cNvSpPr txBox="1">
            <a:spLocks/>
          </p:cNvSpPr>
          <p:nvPr/>
        </p:nvSpPr>
        <p:spPr>
          <a:xfrm>
            <a:off x="1815120" y="3233386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2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77A2E14-AD93-A041-99F8-8FF33C678789}"/>
              </a:ext>
            </a:extLst>
          </p:cNvPr>
          <p:cNvSpPr txBox="1">
            <a:spLocks/>
          </p:cNvSpPr>
          <p:nvPr/>
        </p:nvSpPr>
        <p:spPr>
          <a:xfrm>
            <a:off x="2714103" y="3299752"/>
            <a:ext cx="8116456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PLANNING</a:t>
            </a:r>
            <a:endParaRPr lang="x-none" sz="2800" b="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C9AD008C-8E9E-6F41-BFEC-17A63E078D7E}"/>
              </a:ext>
            </a:extLst>
          </p:cNvPr>
          <p:cNvSpPr txBox="1">
            <a:spLocks/>
          </p:cNvSpPr>
          <p:nvPr/>
        </p:nvSpPr>
        <p:spPr>
          <a:xfrm>
            <a:off x="1815120" y="2542012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1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AC6E902-7B6A-6649-9B4A-428284CCEE49}"/>
              </a:ext>
            </a:extLst>
          </p:cNvPr>
          <p:cNvSpPr txBox="1">
            <a:spLocks/>
          </p:cNvSpPr>
          <p:nvPr/>
        </p:nvSpPr>
        <p:spPr>
          <a:xfrm>
            <a:off x="2714103" y="2587719"/>
            <a:ext cx="5228417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PROBLEM</a:t>
            </a:r>
            <a:endParaRPr lang="x-none" sz="28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>
                <a:latin typeface="+mj-lt"/>
              </a:rPr>
              <a:pPr/>
              <a:t>5</a:t>
            </a:fld>
            <a:endParaRPr lang="x-none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90A35-B9CD-8745-0A7C-8D810852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4" y="6214138"/>
            <a:ext cx="5172797" cy="47631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432400-2502-3E5B-6063-69C94A0D66EA}"/>
              </a:ext>
            </a:extLst>
          </p:cNvPr>
          <p:cNvSpPr txBox="1">
            <a:spLocks/>
          </p:cNvSpPr>
          <p:nvPr/>
        </p:nvSpPr>
        <p:spPr>
          <a:xfrm>
            <a:off x="1815119" y="3920373"/>
            <a:ext cx="1003481" cy="595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rgbClr val="F37121"/>
                </a:solidFill>
                <a:latin typeface="+mj-lt"/>
              </a:rPr>
              <a:t>3</a:t>
            </a:r>
            <a:endParaRPr lang="x-none" sz="4000" dirty="0">
              <a:solidFill>
                <a:srgbClr val="F37121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536A23-3DBB-5C84-E9A8-5B57C2E4D75E}"/>
              </a:ext>
            </a:extLst>
          </p:cNvPr>
          <p:cNvSpPr txBox="1">
            <a:spLocks/>
          </p:cNvSpPr>
          <p:nvPr/>
        </p:nvSpPr>
        <p:spPr>
          <a:xfrm>
            <a:off x="2714103" y="4011786"/>
            <a:ext cx="8116456" cy="5041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Google Sans" panose="020B0503030502040204" pitchFamily="34" charset="0"/>
                <a:ea typeface="Google Sans" panose="020B0503030502040204" pitchFamily="34" charset="0"/>
                <a:cs typeface="+mj-cs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DATA OVERVIEW</a:t>
            </a:r>
            <a:endParaRPr lang="x-none" sz="28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939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aping the middle-income trap - Nhịp ...">
            <a:extLst>
              <a:ext uri="{FF2B5EF4-FFF2-40B4-BE49-F238E27FC236}">
                <a16:creationId xmlns:a16="http://schemas.microsoft.com/office/drawing/2014/main" id="{84C36F56-90FA-15F2-20DE-45C2EC353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671" y="466852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6A601-F6A9-73B7-70FA-9C526F59F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64" y="6224976"/>
            <a:ext cx="4153480" cy="3810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1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PROBLEM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B22DD0-5A30-BCE7-09EC-2A87883B84F7}"/>
              </a:ext>
            </a:extLst>
          </p:cNvPr>
          <p:cNvSpPr/>
          <p:nvPr/>
        </p:nvSpPr>
        <p:spPr>
          <a:xfrm>
            <a:off x="4826000" y="3759200"/>
            <a:ext cx="1869440" cy="11074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Income</a:t>
            </a:r>
          </a:p>
        </p:txBody>
      </p:sp>
      <p:sp>
        <p:nvSpPr>
          <p:cNvPr id="19" name="Callout: Line with Accent Bar 18">
            <a:extLst>
              <a:ext uri="{FF2B5EF4-FFF2-40B4-BE49-F238E27FC236}">
                <a16:creationId xmlns:a16="http://schemas.microsoft.com/office/drawing/2014/main" id="{33120240-DA9D-E5D4-DF8D-8066D7325DED}"/>
              </a:ext>
            </a:extLst>
          </p:cNvPr>
          <p:cNvSpPr/>
          <p:nvPr/>
        </p:nvSpPr>
        <p:spPr>
          <a:xfrm>
            <a:off x="7294880" y="3429000"/>
            <a:ext cx="2458720" cy="360467"/>
          </a:xfrm>
          <a:prstGeom prst="accentCallout1">
            <a:avLst>
              <a:gd name="adj1" fmla="val 18750"/>
              <a:gd name="adj2" fmla="val -8333"/>
              <a:gd name="adj3" fmla="val 120956"/>
              <a:gd name="adj4" fmla="val -3668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Advertising &amp; Marketing</a:t>
            </a:r>
          </a:p>
        </p:txBody>
      </p:sp>
      <p:sp>
        <p:nvSpPr>
          <p:cNvPr id="20" name="Callout: Line with Accent Bar 19">
            <a:extLst>
              <a:ext uri="{FF2B5EF4-FFF2-40B4-BE49-F238E27FC236}">
                <a16:creationId xmlns:a16="http://schemas.microsoft.com/office/drawing/2014/main" id="{5CE4FBF9-B3A4-135A-1269-DC5684B4E97D}"/>
              </a:ext>
            </a:extLst>
          </p:cNvPr>
          <p:cNvSpPr/>
          <p:nvPr/>
        </p:nvSpPr>
        <p:spPr>
          <a:xfrm>
            <a:off x="7640320" y="4048760"/>
            <a:ext cx="2458720" cy="360467"/>
          </a:xfrm>
          <a:prstGeom prst="accentCallout1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Credit Analysis</a:t>
            </a:r>
          </a:p>
        </p:txBody>
      </p:sp>
      <p:sp>
        <p:nvSpPr>
          <p:cNvPr id="21" name="Callout: Line with Accent Bar 20">
            <a:extLst>
              <a:ext uri="{FF2B5EF4-FFF2-40B4-BE49-F238E27FC236}">
                <a16:creationId xmlns:a16="http://schemas.microsoft.com/office/drawing/2014/main" id="{ABFF0C93-83A0-864D-6503-9283483CD2B3}"/>
              </a:ext>
            </a:extLst>
          </p:cNvPr>
          <p:cNvSpPr/>
          <p:nvPr/>
        </p:nvSpPr>
        <p:spPr>
          <a:xfrm>
            <a:off x="6827520" y="5399017"/>
            <a:ext cx="2458720" cy="360467"/>
          </a:xfrm>
          <a:prstGeom prst="accentCallout1">
            <a:avLst>
              <a:gd name="adj1" fmla="val 66666"/>
              <a:gd name="adj2" fmla="val -5853"/>
              <a:gd name="adj3" fmla="val -149626"/>
              <a:gd name="adj4" fmla="val -2676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Customer Segmentation</a:t>
            </a:r>
          </a:p>
        </p:txBody>
      </p:sp>
      <p:sp>
        <p:nvSpPr>
          <p:cNvPr id="28" name="Callout: Line with Accent Bar 27">
            <a:extLst>
              <a:ext uri="{FF2B5EF4-FFF2-40B4-BE49-F238E27FC236}">
                <a16:creationId xmlns:a16="http://schemas.microsoft.com/office/drawing/2014/main" id="{FC118607-9023-7213-7F3C-BBB702F64A55}"/>
              </a:ext>
            </a:extLst>
          </p:cNvPr>
          <p:cNvSpPr/>
          <p:nvPr/>
        </p:nvSpPr>
        <p:spPr>
          <a:xfrm>
            <a:off x="1544321" y="3563513"/>
            <a:ext cx="2458720" cy="360467"/>
          </a:xfrm>
          <a:prstGeom prst="accentCallout1">
            <a:avLst>
              <a:gd name="adj1" fmla="val 32843"/>
              <a:gd name="adj2" fmla="val 106957"/>
              <a:gd name="adj3" fmla="val 135048"/>
              <a:gd name="adj4" fmla="val 137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Insurance</a:t>
            </a:r>
          </a:p>
        </p:txBody>
      </p:sp>
      <p:sp>
        <p:nvSpPr>
          <p:cNvPr id="31" name="Callout: Line with Accent Bar 30">
            <a:extLst>
              <a:ext uri="{FF2B5EF4-FFF2-40B4-BE49-F238E27FC236}">
                <a16:creationId xmlns:a16="http://schemas.microsoft.com/office/drawing/2014/main" id="{0D8B62A7-CCDB-EC8C-5EF2-F9545A9D379A}"/>
              </a:ext>
            </a:extLst>
          </p:cNvPr>
          <p:cNvSpPr/>
          <p:nvPr/>
        </p:nvSpPr>
        <p:spPr>
          <a:xfrm>
            <a:off x="1544321" y="4132686"/>
            <a:ext cx="2458720" cy="360467"/>
          </a:xfrm>
          <a:prstGeom prst="accentCallout1">
            <a:avLst>
              <a:gd name="adj1" fmla="val 32843"/>
              <a:gd name="adj2" fmla="val 106957"/>
              <a:gd name="adj3" fmla="val 39217"/>
              <a:gd name="adj4" fmla="val 13191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Real Estate</a:t>
            </a:r>
          </a:p>
        </p:txBody>
      </p:sp>
      <p:sp>
        <p:nvSpPr>
          <p:cNvPr id="32" name="Callout: Line with Accent Bar 31">
            <a:extLst>
              <a:ext uri="{FF2B5EF4-FFF2-40B4-BE49-F238E27FC236}">
                <a16:creationId xmlns:a16="http://schemas.microsoft.com/office/drawing/2014/main" id="{FC9893F1-02EA-8F16-B3E4-56B9B97548B8}"/>
              </a:ext>
            </a:extLst>
          </p:cNvPr>
          <p:cNvSpPr/>
          <p:nvPr/>
        </p:nvSpPr>
        <p:spPr>
          <a:xfrm>
            <a:off x="2072641" y="5003800"/>
            <a:ext cx="2458720" cy="360467"/>
          </a:xfrm>
          <a:prstGeom prst="accentCallout1">
            <a:avLst>
              <a:gd name="adj1" fmla="val 32843"/>
              <a:gd name="adj2" fmla="val 106957"/>
              <a:gd name="adj3" fmla="val -65071"/>
              <a:gd name="adj4" fmla="val 12530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Education</a:t>
            </a:r>
          </a:p>
        </p:txBody>
      </p:sp>
      <p:sp>
        <p:nvSpPr>
          <p:cNvPr id="33" name="Callout: Line with Accent Bar 32">
            <a:extLst>
              <a:ext uri="{FF2B5EF4-FFF2-40B4-BE49-F238E27FC236}">
                <a16:creationId xmlns:a16="http://schemas.microsoft.com/office/drawing/2014/main" id="{97751905-9CA6-E95D-F228-E71CE82676B3}"/>
              </a:ext>
            </a:extLst>
          </p:cNvPr>
          <p:cNvSpPr/>
          <p:nvPr/>
        </p:nvSpPr>
        <p:spPr>
          <a:xfrm>
            <a:off x="2682241" y="5614388"/>
            <a:ext cx="2458720" cy="360467"/>
          </a:xfrm>
          <a:prstGeom prst="accentCallout1">
            <a:avLst>
              <a:gd name="adj1" fmla="val 32843"/>
              <a:gd name="adj2" fmla="val 106957"/>
              <a:gd name="adj3" fmla="val -205999"/>
              <a:gd name="adj4" fmla="val 1195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223EC-6119-C43B-0CD4-D34F30A41915}"/>
              </a:ext>
            </a:extLst>
          </p:cNvPr>
          <p:cNvSpPr txBox="1"/>
          <p:nvPr/>
        </p:nvSpPr>
        <p:spPr>
          <a:xfrm>
            <a:off x="848360" y="1098516"/>
            <a:ext cx="109880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Currently, currency transactions at banks are increasing. Including bank loans.</a:t>
            </a:r>
          </a:p>
          <a:p>
            <a:endParaRPr lang="en-US" sz="1600" dirty="0"/>
          </a:p>
          <a:p>
            <a:r>
              <a:rPr lang="en-US" sz="1600" dirty="0"/>
              <a:t>Banks need to clearly define the conditions for repayment to proceed with lending. In which, high or low income is an important deciding factor.</a:t>
            </a:r>
          </a:p>
          <a:p>
            <a:endParaRPr lang="en-US" sz="16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So what criteria does a person with a high income meet? </a:t>
            </a:r>
          </a:p>
          <a:p>
            <a:endParaRPr lang="en-US" sz="1600" dirty="0"/>
          </a:p>
          <a:p>
            <a:r>
              <a:rPr lang="en-US" sz="1600" dirty="0"/>
              <a:t>That is the issue we are focusing on researching.</a:t>
            </a:r>
          </a:p>
        </p:txBody>
      </p:sp>
    </p:spTree>
    <p:extLst>
      <p:ext uri="{BB962C8B-B14F-4D97-AF65-F5344CB8AC3E}">
        <p14:creationId xmlns:p14="http://schemas.microsoft.com/office/powerpoint/2010/main" val="388249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F10E8C7-468F-9F46-8231-CA880389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5AE9793-6BAF-F448-99B9-31A411ACBCB0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2 </a:t>
            </a:r>
            <a:r>
              <a:rPr lang="en-US" sz="2800" b="1" dirty="0">
                <a:solidFill>
                  <a:srgbClr val="0070C0"/>
                </a:solidFill>
              </a:rPr>
              <a:t>PLANNING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8D70-21D1-EF46-9A8F-7F141A00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993CB-AA89-B135-662F-39F8F0595788}"/>
              </a:ext>
            </a:extLst>
          </p:cNvPr>
          <p:cNvSpPr txBox="1"/>
          <p:nvPr/>
        </p:nvSpPr>
        <p:spPr>
          <a:xfrm>
            <a:off x="575458" y="3332050"/>
            <a:ext cx="474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+mj-lt"/>
              </a:rPr>
              <a:t>W1</a:t>
            </a:r>
            <a:endParaRPr lang="en-IN" sz="2400" b="1" dirty="0">
              <a:solidFill>
                <a:srgbClr val="19226D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8FC5F-3623-6349-434E-A3B4521AF254}"/>
              </a:ext>
            </a:extLst>
          </p:cNvPr>
          <p:cNvSpPr txBox="1"/>
          <p:nvPr/>
        </p:nvSpPr>
        <p:spPr>
          <a:xfrm>
            <a:off x="325778" y="3750732"/>
            <a:ext cx="1067269" cy="4228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Create teams </a:t>
            </a:r>
          </a:p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and 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D48FC-1EA1-F929-6E55-2B2F45F202AF}"/>
              </a:ext>
            </a:extLst>
          </p:cNvPr>
          <p:cNvSpPr txBox="1"/>
          <p:nvPr/>
        </p:nvSpPr>
        <p:spPr>
          <a:xfrm>
            <a:off x="1904151" y="5473308"/>
            <a:ext cx="474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+mj-lt"/>
              </a:rPr>
              <a:t>W3</a:t>
            </a:r>
            <a:endParaRPr lang="en-IN" sz="2400" b="1" dirty="0">
              <a:solidFill>
                <a:srgbClr val="19226D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E79D05-8A3B-9914-B62C-2C270ADCAE20}"/>
              </a:ext>
            </a:extLst>
          </p:cNvPr>
          <p:cNvSpPr txBox="1"/>
          <p:nvPr/>
        </p:nvSpPr>
        <p:spPr>
          <a:xfrm>
            <a:off x="2448231" y="5571138"/>
            <a:ext cx="1099870" cy="4228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Data processing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A8A6F-DC31-76DA-1DEF-A91665576D60}"/>
              </a:ext>
            </a:extLst>
          </p:cNvPr>
          <p:cNvSpPr txBox="1"/>
          <p:nvPr/>
        </p:nvSpPr>
        <p:spPr>
          <a:xfrm>
            <a:off x="3147440" y="1742273"/>
            <a:ext cx="474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+mj-lt"/>
              </a:rPr>
              <a:t>W4</a:t>
            </a:r>
            <a:endParaRPr lang="en-IN" sz="2400" b="1" dirty="0">
              <a:solidFill>
                <a:srgbClr val="19226D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7AD00-A0E0-38C3-7CAD-87E0C36F8944}"/>
              </a:ext>
            </a:extLst>
          </p:cNvPr>
          <p:cNvSpPr txBox="1"/>
          <p:nvPr/>
        </p:nvSpPr>
        <p:spPr>
          <a:xfrm>
            <a:off x="1286876" y="1766507"/>
            <a:ext cx="474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+mj-lt"/>
              </a:rPr>
              <a:t>W2</a:t>
            </a:r>
            <a:endParaRPr lang="en-IN" sz="2400" b="1" dirty="0">
              <a:solidFill>
                <a:srgbClr val="19226D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C2E897-28BE-3AD7-9B00-D5C866613071}"/>
              </a:ext>
            </a:extLst>
          </p:cNvPr>
          <p:cNvSpPr txBox="1"/>
          <p:nvPr/>
        </p:nvSpPr>
        <p:spPr>
          <a:xfrm>
            <a:off x="1849569" y="1653858"/>
            <a:ext cx="1342850" cy="4228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Search for solutions</a:t>
            </a:r>
            <a:endParaRPr lang="en-IN" sz="1200" b="1" dirty="0">
              <a:solidFill>
                <a:schemeClr val="tx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148B4-8B5F-9E25-796D-0F1365A8B76D}"/>
              </a:ext>
            </a:extLst>
          </p:cNvPr>
          <p:cNvSpPr txBox="1"/>
          <p:nvPr/>
        </p:nvSpPr>
        <p:spPr>
          <a:xfrm>
            <a:off x="3840264" y="5481015"/>
            <a:ext cx="474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+mj-lt"/>
              </a:rPr>
              <a:t>W5</a:t>
            </a:r>
            <a:endParaRPr lang="en-IN" sz="2400" b="1" dirty="0">
              <a:solidFill>
                <a:srgbClr val="19226D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C483CE-FFCF-C1AD-03BB-D2417C2E492D}"/>
              </a:ext>
            </a:extLst>
          </p:cNvPr>
          <p:cNvSpPr txBox="1"/>
          <p:nvPr/>
        </p:nvSpPr>
        <p:spPr>
          <a:xfrm>
            <a:off x="4461192" y="5473935"/>
            <a:ext cx="1342850" cy="4228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Hypothesis testing</a:t>
            </a:r>
            <a:endParaRPr lang="en-IN" sz="1200" b="1" dirty="0">
              <a:solidFill>
                <a:schemeClr val="tx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 Diagonal Corner Rectangle 119">
            <a:extLst>
              <a:ext uri="{FF2B5EF4-FFF2-40B4-BE49-F238E27FC236}">
                <a16:creationId xmlns:a16="http://schemas.microsoft.com/office/drawing/2014/main" id="{74F15286-FC0D-C80D-33B1-E7A2E95CC0FA}"/>
              </a:ext>
            </a:extLst>
          </p:cNvPr>
          <p:cNvSpPr/>
          <p:nvPr/>
        </p:nvSpPr>
        <p:spPr>
          <a:xfrm>
            <a:off x="2402951" y="4554796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27" name="Round Diagonal Corner Rectangle 123">
            <a:extLst>
              <a:ext uri="{FF2B5EF4-FFF2-40B4-BE49-F238E27FC236}">
                <a16:creationId xmlns:a16="http://schemas.microsoft.com/office/drawing/2014/main" id="{5F1B8813-7691-4608-02FA-6202FC1A90F6}"/>
              </a:ext>
            </a:extLst>
          </p:cNvPr>
          <p:cNvSpPr/>
          <p:nvPr/>
        </p:nvSpPr>
        <p:spPr>
          <a:xfrm>
            <a:off x="4148200" y="4537312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5E03E0-1A93-0E71-EAD5-01448626D87F}"/>
              </a:ext>
            </a:extLst>
          </p:cNvPr>
          <p:cNvCxnSpPr>
            <a:cxnSpLocks/>
          </p:cNvCxnSpPr>
          <p:nvPr/>
        </p:nvCxnSpPr>
        <p:spPr>
          <a:xfrm>
            <a:off x="1554107" y="3772243"/>
            <a:ext cx="4071189" cy="31723"/>
          </a:xfrm>
          <a:prstGeom prst="straightConnector1">
            <a:avLst/>
          </a:prstGeom>
          <a:ln w="22225">
            <a:solidFill>
              <a:srgbClr val="F371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9813BF-7C0F-0BA9-B5F3-9E49070762B1}"/>
              </a:ext>
            </a:extLst>
          </p:cNvPr>
          <p:cNvCxnSpPr>
            <a:cxnSpLocks/>
          </p:cNvCxnSpPr>
          <p:nvPr/>
        </p:nvCxnSpPr>
        <p:spPr>
          <a:xfrm>
            <a:off x="2079666" y="3137482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9AD77C-BF2A-708D-811A-A9FC9FC07D04}"/>
              </a:ext>
            </a:extLst>
          </p:cNvPr>
          <p:cNvCxnSpPr>
            <a:cxnSpLocks/>
          </p:cNvCxnSpPr>
          <p:nvPr/>
        </p:nvCxnSpPr>
        <p:spPr>
          <a:xfrm flipV="1">
            <a:off x="2970802" y="3769595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009C94-B254-763D-B195-4E7DEF51E248}"/>
              </a:ext>
            </a:extLst>
          </p:cNvPr>
          <p:cNvCxnSpPr>
            <a:cxnSpLocks/>
          </p:cNvCxnSpPr>
          <p:nvPr/>
        </p:nvCxnSpPr>
        <p:spPr>
          <a:xfrm>
            <a:off x="3914412" y="3147390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AE3582-B4AE-7111-F437-11769814B37F}"/>
              </a:ext>
            </a:extLst>
          </p:cNvPr>
          <p:cNvCxnSpPr>
            <a:cxnSpLocks/>
          </p:cNvCxnSpPr>
          <p:nvPr/>
        </p:nvCxnSpPr>
        <p:spPr>
          <a:xfrm flipV="1">
            <a:off x="4720775" y="3797336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5A63A1-3F29-544D-4091-58C69124333C}"/>
              </a:ext>
            </a:extLst>
          </p:cNvPr>
          <p:cNvCxnSpPr>
            <a:cxnSpLocks/>
          </p:cNvCxnSpPr>
          <p:nvPr/>
        </p:nvCxnSpPr>
        <p:spPr>
          <a:xfrm>
            <a:off x="6784614" y="3154687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 Diagonal Corner Rectangle 111">
            <a:extLst>
              <a:ext uri="{FF2B5EF4-FFF2-40B4-BE49-F238E27FC236}">
                <a16:creationId xmlns:a16="http://schemas.microsoft.com/office/drawing/2014/main" id="{47BAA146-FB66-AECE-DB12-AA91024189DB}"/>
              </a:ext>
            </a:extLst>
          </p:cNvPr>
          <p:cNvSpPr/>
          <p:nvPr/>
        </p:nvSpPr>
        <p:spPr>
          <a:xfrm>
            <a:off x="1507091" y="2414908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40" name="Round Diagonal Corner Rectangle 121">
            <a:extLst>
              <a:ext uri="{FF2B5EF4-FFF2-40B4-BE49-F238E27FC236}">
                <a16:creationId xmlns:a16="http://schemas.microsoft.com/office/drawing/2014/main" id="{A33B9CE5-7C60-E827-E709-120271068457}"/>
              </a:ext>
            </a:extLst>
          </p:cNvPr>
          <p:cNvSpPr/>
          <p:nvPr/>
        </p:nvSpPr>
        <p:spPr>
          <a:xfrm>
            <a:off x="3366080" y="2424815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41" name="Round Diagonal Corner Rectangle 124">
            <a:extLst>
              <a:ext uri="{FF2B5EF4-FFF2-40B4-BE49-F238E27FC236}">
                <a16:creationId xmlns:a16="http://schemas.microsoft.com/office/drawing/2014/main" id="{C2764865-2283-B8AA-D7A8-C443A1824E2E}"/>
              </a:ext>
            </a:extLst>
          </p:cNvPr>
          <p:cNvSpPr/>
          <p:nvPr/>
        </p:nvSpPr>
        <p:spPr>
          <a:xfrm>
            <a:off x="6200002" y="2480207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E2295DE-BA98-CB29-70FE-1A2DB34AC8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260" y="2575410"/>
            <a:ext cx="571026" cy="57263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DF549CC-CC94-059B-E041-4B13D8E31D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708" y="4622855"/>
            <a:ext cx="550170" cy="55017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2625FF6-D28E-4284-4312-55CA76C000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0768" y="4682609"/>
            <a:ext cx="520068" cy="52153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F639C41-F075-5EF5-63FD-FF8E2052A1B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2008" y="2533205"/>
            <a:ext cx="517295" cy="5158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E2B5405-ED8D-24F5-242D-F2CE3D794C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979" y="2514105"/>
            <a:ext cx="553555" cy="55355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44C9506-766F-4C22-35E2-741F0A3BA5EB}"/>
              </a:ext>
            </a:extLst>
          </p:cNvPr>
          <p:cNvSpPr txBox="1"/>
          <p:nvPr/>
        </p:nvSpPr>
        <p:spPr>
          <a:xfrm>
            <a:off x="6003356" y="1832325"/>
            <a:ext cx="474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+mj-lt"/>
              </a:rPr>
              <a:t>W6</a:t>
            </a:r>
            <a:endParaRPr lang="en-IN" sz="2400" b="1" dirty="0">
              <a:solidFill>
                <a:srgbClr val="19226D"/>
              </a:solidFill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3DC4CF-2B8B-99A2-E897-730630AB63C5}"/>
              </a:ext>
            </a:extLst>
          </p:cNvPr>
          <p:cNvSpPr txBox="1"/>
          <p:nvPr/>
        </p:nvSpPr>
        <p:spPr>
          <a:xfrm>
            <a:off x="6541967" y="1826823"/>
            <a:ext cx="1145150" cy="42287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Conclusion for the hypothesis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218B0B-388E-7A50-F2AA-E26244B6AC83}"/>
              </a:ext>
            </a:extLst>
          </p:cNvPr>
          <p:cNvSpPr txBox="1"/>
          <p:nvPr/>
        </p:nvSpPr>
        <p:spPr>
          <a:xfrm>
            <a:off x="6699225" y="5486649"/>
            <a:ext cx="474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+mj-lt"/>
              </a:rPr>
              <a:t>W7</a:t>
            </a:r>
            <a:endParaRPr lang="en-IN" sz="2400" b="1" dirty="0">
              <a:solidFill>
                <a:srgbClr val="19226D"/>
              </a:solidFill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811ABE-BF78-6AF6-0F8A-E5D04E2C5F02}"/>
              </a:ext>
            </a:extLst>
          </p:cNvPr>
          <p:cNvSpPr txBox="1"/>
          <p:nvPr/>
        </p:nvSpPr>
        <p:spPr>
          <a:xfrm>
            <a:off x="7233494" y="5557337"/>
            <a:ext cx="1544672" cy="2012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Report 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D41C4A-0B0F-31A2-F2A6-257A8BE9D1C1}"/>
              </a:ext>
            </a:extLst>
          </p:cNvPr>
          <p:cNvSpPr txBox="1"/>
          <p:nvPr/>
        </p:nvSpPr>
        <p:spPr>
          <a:xfrm>
            <a:off x="7863921" y="1788953"/>
            <a:ext cx="474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+mj-lt"/>
              </a:rPr>
              <a:t>W8</a:t>
            </a:r>
            <a:endParaRPr lang="en-IN" sz="2400" b="1" dirty="0">
              <a:solidFill>
                <a:srgbClr val="19226D"/>
              </a:solidFill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151B3C2-C435-2991-A06D-10F205228029}"/>
              </a:ext>
            </a:extLst>
          </p:cNvPr>
          <p:cNvSpPr txBox="1"/>
          <p:nvPr/>
        </p:nvSpPr>
        <p:spPr>
          <a:xfrm>
            <a:off x="8417474" y="1858077"/>
            <a:ext cx="1044469" cy="2012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Improve</a:t>
            </a:r>
            <a:endParaRPr lang="en-IN" sz="1200" b="1" dirty="0">
              <a:solidFill>
                <a:schemeClr val="tx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897985-D6EC-DDDF-4459-984EBE10CD25}"/>
              </a:ext>
            </a:extLst>
          </p:cNvPr>
          <p:cNvSpPr txBox="1"/>
          <p:nvPr/>
        </p:nvSpPr>
        <p:spPr>
          <a:xfrm>
            <a:off x="8837897" y="5481015"/>
            <a:ext cx="4745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+mj-lt"/>
              </a:rPr>
              <a:t>W9</a:t>
            </a:r>
            <a:endParaRPr lang="en-IN" sz="2400" b="1" dirty="0">
              <a:solidFill>
                <a:srgbClr val="19226D"/>
              </a:solidFill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315A49-8A07-A339-22A8-F44754802F11}"/>
              </a:ext>
            </a:extLst>
          </p:cNvPr>
          <p:cNvSpPr txBox="1"/>
          <p:nvPr/>
        </p:nvSpPr>
        <p:spPr>
          <a:xfrm>
            <a:off x="9411522" y="5483916"/>
            <a:ext cx="1342850" cy="64447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Report 3</a:t>
            </a:r>
          </a:p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Project complete</a:t>
            </a:r>
          </a:p>
          <a:p>
            <a:pPr>
              <a:lnSpc>
                <a:spcPct val="120000"/>
              </a:lnSpc>
            </a:pPr>
            <a:endParaRPr lang="en-IN" sz="1200" b="1" dirty="0">
              <a:solidFill>
                <a:schemeClr val="tx1"/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 Diagonal Corner Rectangle 119">
            <a:extLst>
              <a:ext uri="{FF2B5EF4-FFF2-40B4-BE49-F238E27FC236}">
                <a16:creationId xmlns:a16="http://schemas.microsoft.com/office/drawing/2014/main" id="{3BB62E6E-2178-53F4-4C83-C99737EF4675}"/>
              </a:ext>
            </a:extLst>
          </p:cNvPr>
          <p:cNvSpPr/>
          <p:nvPr/>
        </p:nvSpPr>
        <p:spPr>
          <a:xfrm>
            <a:off x="7171703" y="4593230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71" name="Round Diagonal Corner Rectangle 123">
            <a:extLst>
              <a:ext uri="{FF2B5EF4-FFF2-40B4-BE49-F238E27FC236}">
                <a16:creationId xmlns:a16="http://schemas.microsoft.com/office/drawing/2014/main" id="{85170617-7D9E-582C-0ED5-6054BB4C72B7}"/>
              </a:ext>
            </a:extLst>
          </p:cNvPr>
          <p:cNvSpPr/>
          <p:nvPr/>
        </p:nvSpPr>
        <p:spPr>
          <a:xfrm>
            <a:off x="9150070" y="4588670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B669F0-E370-FE2D-FFB0-EF9F3691B4AC}"/>
              </a:ext>
            </a:extLst>
          </p:cNvPr>
          <p:cNvCxnSpPr>
            <a:cxnSpLocks/>
          </p:cNvCxnSpPr>
          <p:nvPr/>
        </p:nvCxnSpPr>
        <p:spPr>
          <a:xfrm>
            <a:off x="6566706" y="3794688"/>
            <a:ext cx="5235170" cy="20212"/>
          </a:xfrm>
          <a:prstGeom prst="straightConnector1">
            <a:avLst/>
          </a:prstGeom>
          <a:ln w="22225">
            <a:solidFill>
              <a:srgbClr val="F371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D0E5B05-72CE-E7CA-87E3-0AA3483C8C51}"/>
              </a:ext>
            </a:extLst>
          </p:cNvPr>
          <p:cNvCxnSpPr>
            <a:cxnSpLocks/>
          </p:cNvCxnSpPr>
          <p:nvPr/>
        </p:nvCxnSpPr>
        <p:spPr>
          <a:xfrm flipV="1">
            <a:off x="7739554" y="3808029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65E2B01-8619-6118-D9D0-82DC8BA9B779}"/>
              </a:ext>
            </a:extLst>
          </p:cNvPr>
          <p:cNvCxnSpPr>
            <a:cxnSpLocks/>
          </p:cNvCxnSpPr>
          <p:nvPr/>
        </p:nvCxnSpPr>
        <p:spPr>
          <a:xfrm>
            <a:off x="8630893" y="3151223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A614BE6-DCE2-34B2-0E7D-F96A01F018FC}"/>
              </a:ext>
            </a:extLst>
          </p:cNvPr>
          <p:cNvCxnSpPr>
            <a:cxnSpLocks/>
          </p:cNvCxnSpPr>
          <p:nvPr/>
        </p:nvCxnSpPr>
        <p:spPr>
          <a:xfrm flipV="1">
            <a:off x="9711109" y="3806112"/>
            <a:ext cx="0" cy="781224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9A31F21-7E03-49EE-52B8-ED6A05FE8ADD}"/>
              </a:ext>
            </a:extLst>
          </p:cNvPr>
          <p:cNvCxnSpPr>
            <a:cxnSpLocks/>
          </p:cNvCxnSpPr>
          <p:nvPr/>
        </p:nvCxnSpPr>
        <p:spPr>
          <a:xfrm>
            <a:off x="10772869" y="3177021"/>
            <a:ext cx="0" cy="643465"/>
          </a:xfrm>
          <a:prstGeom prst="straightConnector1">
            <a:avLst/>
          </a:prstGeom>
          <a:ln w="19050">
            <a:solidFill>
              <a:srgbClr val="F3712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 Diagonal Corner Rectangle 121">
            <a:extLst>
              <a:ext uri="{FF2B5EF4-FFF2-40B4-BE49-F238E27FC236}">
                <a16:creationId xmlns:a16="http://schemas.microsoft.com/office/drawing/2014/main" id="{110DBEEC-73E5-B64E-F114-FACDFDAE6651}"/>
              </a:ext>
            </a:extLst>
          </p:cNvPr>
          <p:cNvSpPr/>
          <p:nvPr/>
        </p:nvSpPr>
        <p:spPr>
          <a:xfrm>
            <a:off x="8082561" y="2428648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sp>
        <p:nvSpPr>
          <p:cNvPr id="80" name="Round Diagonal Corner Rectangle 124">
            <a:extLst>
              <a:ext uri="{FF2B5EF4-FFF2-40B4-BE49-F238E27FC236}">
                <a16:creationId xmlns:a16="http://schemas.microsoft.com/office/drawing/2014/main" id="{47F91026-A877-2119-A879-80F7F73DDDF7}"/>
              </a:ext>
            </a:extLst>
          </p:cNvPr>
          <p:cNvSpPr/>
          <p:nvPr/>
        </p:nvSpPr>
        <p:spPr>
          <a:xfrm>
            <a:off x="10195098" y="2454446"/>
            <a:ext cx="1145150" cy="7771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600" dirty="0">
              <a:latin typeface="BR Omega VN" pitchFamily="2" charset="77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A746EA8-5E23-307B-71D6-4517A1105D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460" y="2517938"/>
            <a:ext cx="553555" cy="55355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4550EFA-1A44-B3BD-07F2-703C49407180}"/>
              </a:ext>
            </a:extLst>
          </p:cNvPr>
          <p:cNvSpPr txBox="1"/>
          <p:nvPr/>
        </p:nvSpPr>
        <p:spPr>
          <a:xfrm>
            <a:off x="9865431" y="1779293"/>
            <a:ext cx="6531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19226D"/>
                </a:solidFill>
                <a:latin typeface="+mj-lt"/>
              </a:rPr>
              <a:t>W10</a:t>
            </a:r>
            <a:endParaRPr lang="en-IN" sz="2400" b="1" dirty="0">
              <a:solidFill>
                <a:srgbClr val="19226D"/>
              </a:solidFill>
              <a:latin typeface="+mj-l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5D26B1F-6BC5-D256-9169-6E5CADC4D233}"/>
              </a:ext>
            </a:extLst>
          </p:cNvPr>
          <p:cNvSpPr txBox="1"/>
          <p:nvPr/>
        </p:nvSpPr>
        <p:spPr>
          <a:xfrm>
            <a:off x="10578841" y="1846714"/>
            <a:ext cx="1466068" cy="2012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Summary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61AE9501-34D6-8EA2-7BC9-C81A65AC60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9346" y="2525117"/>
            <a:ext cx="610052" cy="6083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0B7ACBA-BEA5-D363-DEA8-815D39F7B9F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440" y="4700742"/>
            <a:ext cx="518228" cy="51677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F7C3289-B3AA-E60E-F524-BE5D1FD3656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261" y="4685517"/>
            <a:ext cx="555888" cy="554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9E96D5-C411-26DC-BC33-761631DDE5FE}"/>
              </a:ext>
            </a:extLst>
          </p:cNvPr>
          <p:cNvSpPr txBox="1"/>
          <p:nvPr/>
        </p:nvSpPr>
        <p:spPr>
          <a:xfrm>
            <a:off x="3653299" y="1742273"/>
            <a:ext cx="1044469" cy="29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b="1" dirty="0">
                <a:solidFill>
                  <a:schemeClr val="tx1"/>
                </a:solidFill>
                <a:ea typeface="Open Sans" panose="020B0606030504020204" pitchFamily="34" charset="0"/>
                <a:cs typeface="Arial" panose="020B0604020202020204" pitchFamily="34" charset="0"/>
              </a:rPr>
              <a:t>Report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6F566-3961-E34E-590A-257CFE1745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44" y="6382569"/>
            <a:ext cx="3924848" cy="276264"/>
          </a:xfrm>
          <a:prstGeom prst="rect">
            <a:avLst/>
          </a:prstGeom>
        </p:spPr>
      </p:pic>
      <p:sp>
        <p:nvSpPr>
          <p:cNvPr id="18" name="Left Bracket 17">
            <a:extLst>
              <a:ext uri="{FF2B5EF4-FFF2-40B4-BE49-F238E27FC236}">
                <a16:creationId xmlns:a16="http://schemas.microsoft.com/office/drawing/2014/main" id="{02682EAD-BC3F-25EB-3C78-CCE02A03B02E}"/>
              </a:ext>
            </a:extLst>
          </p:cNvPr>
          <p:cNvSpPr/>
          <p:nvPr/>
        </p:nvSpPr>
        <p:spPr>
          <a:xfrm rot="16200000">
            <a:off x="2260242" y="5678832"/>
            <a:ext cx="179032" cy="1685328"/>
          </a:xfrm>
          <a:prstGeom prst="leftBracket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DF34F87B-339B-9965-BA69-8B83A1CFCFD5}"/>
              </a:ext>
            </a:extLst>
          </p:cNvPr>
          <p:cNvSpPr/>
          <p:nvPr/>
        </p:nvSpPr>
        <p:spPr>
          <a:xfrm rot="16200000">
            <a:off x="4422404" y="5730363"/>
            <a:ext cx="169333" cy="1572563"/>
          </a:xfrm>
          <a:prstGeom prst="leftBracket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4DDDAA10-2F3A-3266-D21F-1183F9B30D61}"/>
              </a:ext>
            </a:extLst>
          </p:cNvPr>
          <p:cNvSpPr/>
          <p:nvPr/>
        </p:nvSpPr>
        <p:spPr>
          <a:xfrm rot="16200000">
            <a:off x="6880877" y="5742550"/>
            <a:ext cx="149252" cy="1568103"/>
          </a:xfrm>
          <a:prstGeom prst="leftBracket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7EED1860-F63C-E608-F4E5-1D7087C54884}"/>
              </a:ext>
            </a:extLst>
          </p:cNvPr>
          <p:cNvSpPr/>
          <p:nvPr/>
        </p:nvSpPr>
        <p:spPr>
          <a:xfrm rot="16200000">
            <a:off x="9099666" y="5730321"/>
            <a:ext cx="169249" cy="1572564"/>
          </a:xfrm>
          <a:prstGeom prst="leftBracket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7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7D033-9127-89CA-3947-6BA934247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6FDC5B-4FDD-E272-7F57-261F7C6A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6224976"/>
            <a:ext cx="4153480" cy="3810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26FFC11-7793-4F4E-7203-F1540B12C5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E11EFD1A-DADA-316F-4F19-25876B1A54AE}"/>
              </a:ext>
            </a:extLst>
          </p:cNvPr>
          <p:cNvSpPr txBox="1">
            <a:spLocks/>
          </p:cNvSpPr>
          <p:nvPr/>
        </p:nvSpPr>
        <p:spPr>
          <a:xfrm>
            <a:off x="609600" y="167546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</a:rPr>
              <a:t>3</a:t>
            </a:r>
            <a:r>
              <a:rPr lang="en-US" sz="2800" b="1" dirty="0">
                <a:solidFill>
                  <a:schemeClr val="bg2"/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DATA OVERVIEW</a:t>
            </a:r>
            <a:endParaRPr lang="x-none" sz="28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0D4F6-9048-0218-9ABF-3C39613DD8FD}"/>
              </a:ext>
            </a:extLst>
          </p:cNvPr>
          <p:cNvSpPr txBox="1"/>
          <p:nvPr/>
        </p:nvSpPr>
        <p:spPr>
          <a:xfrm>
            <a:off x="767080" y="1132746"/>
            <a:ext cx="102768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used the </a:t>
            </a:r>
            <a:r>
              <a:rPr lang="en-US" sz="1600" b="1" i="1" u="sng" dirty="0">
                <a:solidFill>
                  <a:srgbClr val="00B050"/>
                </a:solidFill>
              </a:rPr>
              <a:t>Adult Census Income </a:t>
            </a:r>
            <a:r>
              <a:rPr lang="en-US" sz="1600" dirty="0"/>
              <a:t>dataset from </a:t>
            </a:r>
            <a:r>
              <a:rPr lang="en-US" sz="1600" b="1" dirty="0">
                <a:solidFill>
                  <a:srgbClr val="00B0F0"/>
                </a:solidFill>
              </a:rPr>
              <a:t>Kaggle</a:t>
            </a:r>
            <a:r>
              <a:rPr lang="en-US" sz="1600" dirty="0"/>
              <a:t> to predict individual income based on demographics.</a:t>
            </a:r>
          </a:p>
          <a:p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Instead of training on the full dataset, we sampled from it to test our approach efficiently before scaling up to larger data.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5D946E-8D33-08B4-7BDD-6000F1F5B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29969"/>
              </p:ext>
            </p:extLst>
          </p:nvPr>
        </p:nvGraphicFramePr>
        <p:xfrm>
          <a:off x="6614159" y="2286000"/>
          <a:ext cx="5577841" cy="4572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40126">
                  <a:extLst>
                    <a:ext uri="{9D8B030D-6E8A-4147-A177-3AD203B41FA5}">
                      <a16:colId xmlns:a16="http://schemas.microsoft.com/office/drawing/2014/main" val="3434450168"/>
                    </a:ext>
                  </a:extLst>
                </a:gridCol>
                <a:gridCol w="3937715">
                  <a:extLst>
                    <a:ext uri="{9D8B030D-6E8A-4147-A177-3AD203B41FA5}">
                      <a16:colId xmlns:a16="http://schemas.microsoft.com/office/drawing/2014/main" val="771993060"/>
                    </a:ext>
                  </a:extLst>
                </a:gridCol>
              </a:tblGrid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Individual's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568561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 err="1"/>
                        <a:t>Workclass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employment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555749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 err="1"/>
                        <a:t>fnlwgt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Weighting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87893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 education level 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832705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Education-num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Years of education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66444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Marital-status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Marital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07246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412536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Family 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431832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Ethnic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697902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0420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Capital-gain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Profit from asset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999889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Capital-loss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from asset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261535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Hours-per-week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Weekly working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465016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Native-country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 of origin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745651"/>
                  </a:ext>
                </a:extLst>
              </a:tr>
              <a:tr h="293454"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 bracket (&gt;50K or &lt;=50K)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991648"/>
                  </a:ext>
                </a:extLst>
              </a:tr>
            </a:tbl>
          </a:graphicData>
        </a:graphic>
      </p:graphicFrame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E845496-10FA-EF20-4F05-343A092D33D5}"/>
              </a:ext>
            </a:extLst>
          </p:cNvPr>
          <p:cNvSpPr/>
          <p:nvPr/>
        </p:nvSpPr>
        <p:spPr>
          <a:xfrm>
            <a:off x="938055" y="3065780"/>
            <a:ext cx="3124200" cy="3012440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C328A879-75D1-E2E4-09F3-B0D5D0EA8554}"/>
              </a:ext>
            </a:extLst>
          </p:cNvPr>
          <p:cNvSpPr/>
          <p:nvPr/>
        </p:nvSpPr>
        <p:spPr>
          <a:xfrm>
            <a:off x="1287595" y="4572000"/>
            <a:ext cx="1320800" cy="1259840"/>
          </a:xfrm>
          <a:prstGeom prst="flowChartConnec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3EA4F999-3C61-B749-777B-370A39F14842}"/>
              </a:ext>
            </a:extLst>
          </p:cNvPr>
          <p:cNvSpPr/>
          <p:nvPr/>
        </p:nvSpPr>
        <p:spPr>
          <a:xfrm>
            <a:off x="1572075" y="3606800"/>
            <a:ext cx="853440" cy="81844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1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9CB8D4E-2E13-FF0F-8096-228527604C5E}"/>
              </a:ext>
            </a:extLst>
          </p:cNvPr>
          <p:cNvSpPr/>
          <p:nvPr/>
        </p:nvSpPr>
        <p:spPr>
          <a:xfrm>
            <a:off x="2982510" y="3693724"/>
            <a:ext cx="762000" cy="73152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  <a:p>
            <a:pPr algn="ctr"/>
            <a:r>
              <a:rPr lang="en-US" dirty="0"/>
              <a:t>2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B3B8CA5-3A8C-D2AC-6D06-23FAABEC6850}"/>
              </a:ext>
            </a:extLst>
          </p:cNvPr>
          <p:cNvSpPr/>
          <p:nvPr/>
        </p:nvSpPr>
        <p:spPr>
          <a:xfrm>
            <a:off x="2664765" y="4425244"/>
            <a:ext cx="762000" cy="731520"/>
          </a:xfrm>
          <a:prstGeom prst="flowChartConnector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  <a:p>
            <a:pPr algn="ctr"/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E5391-8F54-216E-46E0-FC55ADF9A0C2}"/>
              </a:ext>
            </a:extLst>
          </p:cNvPr>
          <p:cNvSpPr txBox="1"/>
          <p:nvPr/>
        </p:nvSpPr>
        <p:spPr>
          <a:xfrm>
            <a:off x="4335105" y="3217196"/>
            <a:ext cx="214418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Number of rows of data: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     32561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Number of columns of data: 15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0AB868-BDBF-65E1-AA39-67E7EBACCBC0}"/>
              </a:ext>
            </a:extLst>
          </p:cNvPr>
          <p:cNvSpPr txBox="1"/>
          <p:nvPr/>
        </p:nvSpPr>
        <p:spPr>
          <a:xfrm>
            <a:off x="2057490" y="6224976"/>
            <a:ext cx="1101810" cy="313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64422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621580" y="5440671"/>
            <a:ext cx="11077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b="1" kern="1200" spc="-100" dirty="0">
                <a:solidFill>
                  <a:srgbClr val="F37121"/>
                </a:solidFill>
                <a:latin typeface="+mj-lt"/>
                <a:cs typeface="Arial" panose="020B0604020202020204" pitchFamily="34" charset="0"/>
              </a:rPr>
              <a:t>II</a:t>
            </a:r>
            <a:r>
              <a:rPr kumimoji="0" lang="en-US" sz="40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. IMPLEMENTATION </a:t>
            </a:r>
            <a:endParaRPr lang="en-US" sz="40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62492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3 1.85185E-6 L 3.95833E-6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3777</TotalTime>
  <Words>1559</Words>
  <Application>Microsoft Office PowerPoint</Application>
  <PresentationFormat>Widescreen</PresentationFormat>
  <Paragraphs>505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Wingdings</vt:lpstr>
      <vt:lpstr>Arial</vt:lpstr>
      <vt:lpstr>Open Sans</vt:lpstr>
      <vt:lpstr>Calibri</vt:lpstr>
      <vt:lpstr>BR Omega VN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Khải Hoàn Hà</dc:creator>
  <cp:lastModifiedBy>Hà Khải Hoàn</cp:lastModifiedBy>
  <cp:revision>116</cp:revision>
  <dcterms:created xsi:type="dcterms:W3CDTF">2023-02-01T15:50:38Z</dcterms:created>
  <dcterms:modified xsi:type="dcterms:W3CDTF">2024-10-27T16:43:04Z</dcterms:modified>
</cp:coreProperties>
</file>